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95" r:id="rId3"/>
    <p:sldId id="280" r:id="rId4"/>
    <p:sldId id="296" r:id="rId5"/>
    <p:sldId id="297" r:id="rId6"/>
    <p:sldId id="298" r:id="rId7"/>
    <p:sldId id="308" r:id="rId8"/>
    <p:sldId id="279" r:id="rId9"/>
    <p:sldId id="286" r:id="rId10"/>
    <p:sldId id="290" r:id="rId11"/>
    <p:sldId id="300" r:id="rId12"/>
    <p:sldId id="301" r:id="rId13"/>
    <p:sldId id="302" r:id="rId14"/>
    <p:sldId id="307" r:id="rId15"/>
    <p:sldId id="285" r:id="rId16"/>
    <p:sldId id="30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009E"/>
    <a:srgbClr val="FFFF99"/>
    <a:srgbClr val="00CC99"/>
    <a:srgbClr val="66FF99"/>
    <a:srgbClr val="00808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642" autoAdjust="0"/>
  </p:normalViewPr>
  <p:slideViewPr>
    <p:cSldViewPr snapToObjects="1">
      <p:cViewPr>
        <p:scale>
          <a:sx n="87" d="100"/>
          <a:sy n="87" d="100"/>
        </p:scale>
        <p:origin x="-876" y="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24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68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68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0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41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otk.hu/cd05/1szek/Nemcsik-K&#246;les-Ball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nwrm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96602"/>
            <a:ext cx="8208912" cy="3888432"/>
          </a:xfrm>
        </p:spPr>
        <p:txBody>
          <a:bodyPr/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vGT</a:t>
            </a:r>
            <a:r>
              <a:rPr lang="hu-HU" sz="2000" dirty="0" smtClean="0"/>
              <a:t> mezőgazdasággal</a:t>
            </a:r>
            <a:r>
              <a:rPr lang="hu-HU" sz="2000" dirty="0"/>
              <a:t>, erdészettel, halgazdálkodással kapcsolatos eredményei -</a:t>
            </a:r>
            <a:br>
              <a:rPr lang="hu-HU" sz="2000" dirty="0"/>
            </a:br>
            <a:r>
              <a:rPr lang="hu-HU" sz="2000" dirty="0"/>
              <a:t>Vizek mennyiség védelme, vízhasznosítás, belvízgazdálkodás”</a:t>
            </a:r>
            <a:br>
              <a:rPr lang="hu-HU" sz="20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400" i="1" dirty="0" smtClean="0"/>
              <a:t>Országos szakmai fórum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belvíz-gazdálkodási ÉS Öntözési rendszerek kialakítása, fenntartása és üzemeltetése a VGT szemszögéből</a:t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i="1" cap="none" dirty="0" err="1" smtClean="0"/>
              <a:t>Simonffy</a:t>
            </a:r>
            <a:r>
              <a:rPr lang="hu-HU" sz="2800" i="1" cap="none" dirty="0" smtClean="0"/>
              <a:t> Zoltán </a:t>
            </a:r>
            <a:endParaRPr lang="hu-HU" sz="2000" i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/>
              <a:t>mesterséges és csatornázott vízfolyások</a:t>
            </a:r>
            <a:endParaRPr lang="hu-HU" cap="none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708" y="1237285"/>
            <a:ext cx="4158378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b="1" dirty="0" smtClean="0">
                <a:solidFill>
                  <a:srgbClr val="0000CC"/>
                </a:solidFill>
              </a:rPr>
              <a:t>2.  A </a:t>
            </a:r>
            <a:r>
              <a:rPr lang="hu-HU" b="1" dirty="0">
                <a:solidFill>
                  <a:srgbClr val="0000CC"/>
                </a:solidFill>
              </a:rPr>
              <a:t>jó ökológiai </a:t>
            </a:r>
            <a:r>
              <a:rPr lang="hu-HU" b="1" dirty="0" smtClean="0">
                <a:solidFill>
                  <a:srgbClr val="0000CC"/>
                </a:solidFill>
              </a:rPr>
              <a:t>potenciál 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spontán </a:t>
            </a:r>
            <a:r>
              <a:rPr lang="hu-HU" dirty="0" smtClean="0"/>
              <a:t>regenerálódás elősegítése: </a:t>
            </a:r>
          </a:p>
          <a:p>
            <a:endParaRPr lang="hu-H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hu-HU" dirty="0" smtClean="0"/>
              <a:t>Fenntartó kotrás </a:t>
            </a:r>
          </a:p>
          <a:p>
            <a:endParaRPr lang="hu-H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hu-HU" dirty="0" err="1" smtClean="0"/>
              <a:t>Puffersáv</a:t>
            </a:r>
            <a:r>
              <a:rPr lang="hu-HU" dirty="0" smtClean="0"/>
              <a:t> (füves, fás) kialakítása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hu-HU" dirty="0" smtClean="0"/>
              <a:t>Mederbeli akadályok </a:t>
            </a:r>
            <a:r>
              <a:rPr lang="hu-HU" dirty="0" smtClean="0"/>
              <a:t>megtartása (</a:t>
            </a:r>
            <a:r>
              <a:rPr lang="hu-HU" dirty="0" err="1" smtClean="0"/>
              <a:t>meanderezés</a:t>
            </a:r>
            <a:r>
              <a:rPr lang="hu-HU" dirty="0" smtClean="0"/>
              <a:t> elősegítése)</a:t>
            </a:r>
            <a:endParaRPr lang="hu-HU" dirty="0" smtClean="0"/>
          </a:p>
          <a:p>
            <a:r>
              <a:rPr lang="hu-HU" dirty="0" smtClean="0"/>
              <a:t> </a:t>
            </a:r>
            <a:endParaRPr lang="hu-H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hu-HU" dirty="0" smtClean="0"/>
              <a:t>Szelektív növénygondozás a parti </a:t>
            </a:r>
            <a:r>
              <a:rPr lang="hu-HU" dirty="0" smtClean="0"/>
              <a:t>növényzet fejlődésének elősegítése</a:t>
            </a:r>
          </a:p>
          <a:p>
            <a:pPr marL="285750" indent="-285750">
              <a:buFont typeface="Wingdings" pitchFamily="2" charset="2"/>
              <a:buChar char="Ø"/>
            </a:pPr>
            <a:endParaRPr lang="hu-HU" dirty="0"/>
          </a:p>
          <a:p>
            <a:pPr marL="285750" indent="-285750">
              <a:buFont typeface="Wingdings" pitchFamily="2" charset="2"/>
              <a:buChar char="Ø"/>
            </a:pPr>
            <a:r>
              <a:rPr lang="hu-HU" dirty="0" smtClean="0"/>
              <a:t>Kiöblösödések</a:t>
            </a:r>
          </a:p>
          <a:p>
            <a:pPr marL="285750" indent="-285750">
              <a:buFont typeface="Wingdings" pitchFamily="2" charset="2"/>
              <a:buChar char="Ø"/>
            </a:pPr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17" y="1214490"/>
            <a:ext cx="2677271" cy="200795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16832"/>
            <a:ext cx="2555776" cy="189045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33" y="3895060"/>
            <a:ext cx="2880320" cy="216024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65" y="5109879"/>
            <a:ext cx="2789773" cy="185744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149"/>
            <a:ext cx="2489109" cy="1866832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107504" y="3573016"/>
            <a:ext cx="1800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2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Projektek (2020 </a:t>
            </a:r>
            <a:r>
              <a:rPr lang="hu-HU" cap="none" dirty="0" err="1" smtClean="0"/>
              <a:t>-ig</a:t>
            </a:r>
            <a:r>
              <a:rPr lang="hu-HU" cap="none" dirty="0" smtClean="0"/>
              <a:t>) </a:t>
            </a:r>
            <a:endParaRPr lang="hu-HU" cap="none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8237" y="1268760"/>
            <a:ext cx="851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Környezeti </a:t>
            </a:r>
            <a:r>
              <a:rPr lang="hu-HU" sz="2400" b="1" dirty="0">
                <a:solidFill>
                  <a:srgbClr val="0070C0"/>
                </a:solidFill>
              </a:rPr>
              <a:t>és Energiahatékonysági Operatív Program</a:t>
            </a:r>
            <a:r>
              <a:rPr lang="hu-HU" sz="2400" dirty="0" smtClean="0">
                <a:solidFill>
                  <a:srgbClr val="0070C0"/>
                </a:solidFill>
              </a:rPr>
              <a:t>   </a:t>
            </a:r>
            <a:r>
              <a:rPr lang="hu-HU" sz="2400" b="1" dirty="0" smtClean="0">
                <a:solidFill>
                  <a:srgbClr val="0070C0"/>
                </a:solidFill>
              </a:rPr>
              <a:t>(KEHOP)</a:t>
            </a:r>
            <a:endParaRPr lang="hu-HU" sz="2400" b="1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6792" y="2403376"/>
            <a:ext cx="63074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BELVÍZVÉDELEM,  VÍZGAZDÁLKODÁSI </a:t>
            </a:r>
            <a:r>
              <a:rPr lang="hu-HU" dirty="0" smtClean="0">
                <a:solidFill>
                  <a:srgbClr val="0070C0"/>
                </a:solidFill>
              </a:rPr>
              <a:t>RENDSZEREK 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8 </a:t>
            </a:r>
            <a:r>
              <a:rPr lang="hu-HU" dirty="0" smtClean="0">
                <a:solidFill>
                  <a:srgbClr val="0070C0"/>
                </a:solidFill>
              </a:rPr>
              <a:t>projekt</a:t>
            </a:r>
          </a:p>
          <a:p>
            <a:endParaRPr lang="hu-HU" sz="1600" dirty="0"/>
          </a:p>
          <a:p>
            <a:r>
              <a:rPr lang="hu-HU" sz="1600" dirty="0" smtClean="0"/>
              <a:t>Vízgazdálkodási rendszerek rekonstrukciója, fejlesztése (4)</a:t>
            </a:r>
          </a:p>
          <a:p>
            <a:endParaRPr lang="hu-HU" sz="1600" dirty="0" smtClean="0"/>
          </a:p>
          <a:p>
            <a:r>
              <a:rPr lang="hu-HU" sz="1600" dirty="0" smtClean="0"/>
              <a:t>Belvízcsatornák </a:t>
            </a:r>
            <a:r>
              <a:rPr lang="hu-HU" sz="1600" dirty="0" smtClean="0"/>
              <a:t>rekonstrukciója, korszerűsítése (4)</a:t>
            </a:r>
          </a:p>
          <a:p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35504" y="5877272"/>
            <a:ext cx="9039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0070C0"/>
                </a:solidFill>
              </a:rPr>
              <a:t> </a:t>
            </a:r>
            <a:r>
              <a:rPr lang="hu-HU" sz="3200" b="1" dirty="0" err="1" smtClean="0">
                <a:solidFill>
                  <a:srgbClr val="0070C0"/>
                </a:solidFill>
              </a:rPr>
              <a:t>Vízgazd</a:t>
            </a:r>
            <a:r>
              <a:rPr lang="hu-HU" sz="3200" b="1" dirty="0" smtClean="0">
                <a:solidFill>
                  <a:srgbClr val="0070C0"/>
                </a:solidFill>
              </a:rPr>
              <a:t>. projektek -   VGT:   összehangolás ! </a:t>
            </a:r>
            <a:endParaRPr lang="hu-H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38811" cy="936104"/>
          </a:xfrm>
        </p:spPr>
        <p:txBody>
          <a:bodyPr/>
          <a:lstStyle/>
          <a:p>
            <a:r>
              <a:rPr lang="hu-HU" dirty="0"/>
              <a:t>A VGT </a:t>
            </a:r>
            <a:r>
              <a:rPr lang="hu-HU" cap="none" dirty="0"/>
              <a:t>és</a:t>
            </a:r>
            <a:r>
              <a:rPr lang="hu-HU" dirty="0"/>
              <a:t> az Á(B)KK </a:t>
            </a:r>
            <a:r>
              <a:rPr lang="hu-HU" cap="none" dirty="0"/>
              <a:t>összehangolása</a:t>
            </a:r>
            <a:r>
              <a:rPr lang="hu-HU" dirty="0"/>
              <a:t> </a:t>
            </a:r>
            <a:br>
              <a:rPr lang="hu-HU" dirty="0"/>
            </a:br>
            <a:endParaRPr lang="hu-HU" cap="none" dirty="0"/>
          </a:p>
        </p:txBody>
      </p:sp>
      <p:sp>
        <p:nvSpPr>
          <p:cNvPr id="3" name="Szövegdoboz 2"/>
          <p:cNvSpPr txBox="1"/>
          <p:nvPr/>
        </p:nvSpPr>
        <p:spPr>
          <a:xfrm>
            <a:off x="571869" y="2329220"/>
            <a:ext cx="365047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Intézkedések a terhelések megszüntetésére</a:t>
            </a:r>
            <a:endParaRPr lang="hu-HU" b="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51192" y="1228861"/>
            <a:ext cx="610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FF"/>
                </a:solidFill>
              </a:rPr>
              <a:t>        VKI </a:t>
            </a:r>
            <a:r>
              <a:rPr lang="hu-HU" b="1" dirty="0">
                <a:solidFill>
                  <a:srgbClr val="0000FF"/>
                </a:solidFill>
              </a:rPr>
              <a:t>és </a:t>
            </a:r>
            <a:r>
              <a:rPr lang="hu-HU" b="1" dirty="0" smtClean="0">
                <a:solidFill>
                  <a:srgbClr val="0000FF"/>
                </a:solidFill>
              </a:rPr>
              <a:t>VGT                                                 Projekt  Á(B)KK </a:t>
            </a:r>
            <a:endParaRPr lang="hu-HU" b="1" dirty="0">
              <a:solidFill>
                <a:srgbClr val="0000FF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9319" y="1570687"/>
            <a:ext cx="359558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/>
              <a:t>A vizek jó </a:t>
            </a:r>
            <a:r>
              <a:rPr lang="hu-HU" b="0" dirty="0" smtClean="0"/>
              <a:t>állapota </a:t>
            </a:r>
          </a:p>
          <a:p>
            <a:pPr algn="ctr"/>
            <a:endParaRPr lang="hu-HU" b="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871049" y="2305809"/>
            <a:ext cx="365047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Intézkedések </a:t>
            </a:r>
          </a:p>
          <a:p>
            <a:pPr algn="ctr"/>
            <a:r>
              <a:rPr lang="hu-HU" b="0" dirty="0" smtClean="0"/>
              <a:t>a cél érdekében </a:t>
            </a:r>
            <a:endParaRPr lang="hu-HU" b="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850181" y="1570687"/>
            <a:ext cx="36922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Vízgazdálkodási cél</a:t>
            </a:r>
          </a:p>
          <a:p>
            <a:pPr algn="ctr"/>
            <a:r>
              <a:rPr lang="hu-HU" b="0" dirty="0" smtClean="0"/>
              <a:t>                                 </a:t>
            </a:r>
            <a:endParaRPr lang="hu-HU" b="0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249987" y="3945887"/>
            <a:ext cx="6537483" cy="823439"/>
            <a:chOff x="1233930" y="3804895"/>
            <a:chExt cx="6537483" cy="487938"/>
          </a:xfrm>
        </p:grpSpPr>
        <p:sp>
          <p:nvSpPr>
            <p:cNvPr id="12" name="Ellipszis 11"/>
            <p:cNvSpPr/>
            <p:nvPr/>
          </p:nvSpPr>
          <p:spPr>
            <a:xfrm>
              <a:off x="1233930" y="3835633"/>
              <a:ext cx="2575193" cy="457200"/>
            </a:xfrm>
            <a:prstGeom prst="ellips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5151404" y="3804895"/>
              <a:ext cx="2620009" cy="457200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3893626" y="3876773"/>
              <a:ext cx="1257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FF0000"/>
                  </a:solidFill>
                </a:rPr>
                <a:t>Konfliktus</a:t>
              </a:r>
              <a:endParaRPr lang="hu-H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2341834" y="3058532"/>
            <a:ext cx="4452206" cy="764892"/>
            <a:chOff x="2341834" y="3058532"/>
            <a:chExt cx="4452206" cy="764892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2341834" y="3058532"/>
              <a:ext cx="4452206" cy="764892"/>
              <a:chOff x="2341834" y="3215244"/>
              <a:chExt cx="4452206" cy="475027"/>
            </a:xfrm>
          </p:grpSpPr>
          <p:sp>
            <p:nvSpPr>
              <p:cNvPr id="9" name="Ellipszis 8"/>
              <p:cNvSpPr/>
              <p:nvPr/>
            </p:nvSpPr>
            <p:spPr>
              <a:xfrm>
                <a:off x="4174031" y="3233071"/>
                <a:ext cx="2620009" cy="457200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9"/>
              <p:cNvSpPr/>
              <p:nvPr/>
            </p:nvSpPr>
            <p:spPr>
              <a:xfrm>
                <a:off x="2341834" y="3215244"/>
                <a:ext cx="2575193" cy="457200"/>
              </a:xfrm>
              <a:prstGeom prst="ellips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1" name="Szövegdoboz 20"/>
            <p:cNvSpPr txBox="1"/>
            <p:nvPr/>
          </p:nvSpPr>
          <p:spPr>
            <a:xfrm>
              <a:off x="2934261" y="3132164"/>
              <a:ext cx="31689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Mindkét szempont szerint kedvező  intézkedések  </a:t>
              </a:r>
              <a:endParaRPr lang="hu-HU" dirty="0"/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179512" y="4539932"/>
            <a:ext cx="9070816" cy="2364234"/>
            <a:chOff x="179512" y="4539932"/>
            <a:chExt cx="9070816" cy="2364234"/>
          </a:xfrm>
        </p:grpSpPr>
        <p:grpSp>
          <p:nvGrpSpPr>
            <p:cNvPr id="15" name="Csoportba foglalás 14"/>
            <p:cNvGrpSpPr/>
            <p:nvPr/>
          </p:nvGrpSpPr>
          <p:grpSpPr>
            <a:xfrm>
              <a:off x="179512" y="5078355"/>
              <a:ext cx="9070816" cy="1779645"/>
              <a:chOff x="179512" y="4080478"/>
              <a:chExt cx="9070816" cy="2520280"/>
            </a:xfrm>
          </p:grpSpPr>
          <p:sp>
            <p:nvSpPr>
              <p:cNvPr id="16" name="Szövegdoboz 15"/>
              <p:cNvSpPr txBox="1"/>
              <p:nvPr/>
            </p:nvSpPr>
            <p:spPr>
              <a:xfrm>
                <a:off x="522277" y="4573040"/>
                <a:ext cx="4150360" cy="1874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600" b="1" dirty="0" smtClean="0"/>
                  <a:t>A jó állapot helyett jó ökológiai potenciál </a:t>
                </a:r>
              </a:p>
              <a:p>
                <a:endParaRPr lang="hu-HU" sz="1600" b="1" dirty="0" smtClean="0"/>
              </a:p>
              <a:p>
                <a:r>
                  <a:rPr lang="hu-HU" sz="1600" b="1" dirty="0" smtClean="0"/>
                  <a:t>Engedélyezett beavatkozás  (4.7 cikk) </a:t>
                </a:r>
              </a:p>
              <a:p>
                <a:r>
                  <a:rPr lang="hu-HU" sz="1600" b="1" dirty="0" smtClean="0"/>
                  <a:t>(ha az ökológiai haszon &lt;  költség)</a:t>
                </a:r>
              </a:p>
              <a:p>
                <a:endParaRPr lang="hu-HU" sz="1600" b="1" dirty="0"/>
              </a:p>
            </p:txBody>
          </p:sp>
          <p:sp>
            <p:nvSpPr>
              <p:cNvPr id="17" name="Szövegdoboz 16"/>
              <p:cNvSpPr txBox="1"/>
              <p:nvPr/>
            </p:nvSpPr>
            <p:spPr>
              <a:xfrm>
                <a:off x="4767988" y="4573040"/>
                <a:ext cx="4482340" cy="1525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600" b="1" dirty="0" smtClean="0"/>
                  <a:t>A jó állapottal konform megoldás előnyben</a:t>
                </a:r>
              </a:p>
              <a:p>
                <a:endParaRPr lang="hu-HU" sz="1600" b="1" dirty="0"/>
              </a:p>
              <a:p>
                <a:r>
                  <a:rPr lang="hu-HU" sz="1600" b="1" dirty="0" smtClean="0"/>
                  <a:t>Nem a „legköltséghatékonyabb” megoldás  </a:t>
                </a:r>
                <a:endParaRPr lang="hu-HU" sz="1600" b="1" dirty="0"/>
              </a:p>
              <a:p>
                <a:endParaRPr lang="hu-HU" sz="1600" b="1" dirty="0" smtClean="0"/>
              </a:p>
            </p:txBody>
          </p:sp>
          <p:sp>
            <p:nvSpPr>
              <p:cNvPr id="18" name="Téglalap 17"/>
              <p:cNvSpPr/>
              <p:nvPr/>
            </p:nvSpPr>
            <p:spPr>
              <a:xfrm>
                <a:off x="179512" y="4080478"/>
                <a:ext cx="8856984" cy="2520280"/>
              </a:xfrm>
              <a:prstGeom prst="rect">
                <a:avLst/>
              </a:prstGeom>
              <a:noFill/>
              <a:ln w="57150">
                <a:solidFill>
                  <a:srgbClr val="339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Szövegdoboz 18"/>
              <p:cNvSpPr txBox="1"/>
              <p:nvPr/>
            </p:nvSpPr>
            <p:spPr>
              <a:xfrm>
                <a:off x="3612091" y="4203709"/>
                <a:ext cx="2121093" cy="438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>
                    <a:solidFill>
                      <a:srgbClr val="339966"/>
                    </a:solidFill>
                  </a:rPr>
                  <a:t>Kompromisszum </a:t>
                </a:r>
                <a:endParaRPr lang="hu-HU" b="1" dirty="0">
                  <a:solidFill>
                    <a:srgbClr val="339966"/>
                  </a:solidFill>
                </a:endParaRPr>
              </a:p>
            </p:txBody>
          </p:sp>
        </p:grpSp>
        <p:sp>
          <p:nvSpPr>
            <p:cNvPr id="20" name="Szövegdoboz 19"/>
            <p:cNvSpPr txBox="1"/>
            <p:nvPr/>
          </p:nvSpPr>
          <p:spPr>
            <a:xfrm>
              <a:off x="1918490" y="6534834"/>
              <a:ext cx="5570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smtClean="0">
                  <a:solidFill>
                    <a:srgbClr val="339966"/>
                  </a:solidFill>
                </a:rPr>
                <a:t>   Jó gyakorlatok és hatásmérséklő intézkedések </a:t>
              </a:r>
              <a:endParaRPr lang="hu-HU" dirty="0">
                <a:solidFill>
                  <a:srgbClr val="339966"/>
                </a:solidFill>
              </a:endParaRPr>
            </a:p>
          </p:txBody>
        </p:sp>
        <p:sp>
          <p:nvSpPr>
            <p:cNvPr id="22" name="Lefelé nyíl 21"/>
            <p:cNvSpPr/>
            <p:nvPr/>
          </p:nvSpPr>
          <p:spPr>
            <a:xfrm>
              <a:off x="4323283" y="4539932"/>
              <a:ext cx="331411" cy="48920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0224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864096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BKK intézkedések és VGT szempontok</a:t>
            </a:r>
            <a:endParaRPr lang="hu-HU" cap="none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11560" y="1484784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A leírások alapján az ÁKK intézkedések  a VGT szempontjából </a:t>
            </a:r>
          </a:p>
          <a:p>
            <a:r>
              <a:rPr lang="hu-HU" b="1" dirty="0" smtClean="0">
                <a:solidFill>
                  <a:srgbClr val="0070C0"/>
                </a:solidFill>
              </a:rPr>
              <a:t>4 csoportba  sorolhatók</a:t>
            </a:r>
            <a:r>
              <a:rPr lang="hu-HU" b="1" dirty="0" smtClean="0"/>
              <a:t>: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A VKI szerint is kedvező (állapotjavító) intézkedés : </a:t>
            </a:r>
          </a:p>
          <a:p>
            <a:r>
              <a:rPr lang="hu-HU" dirty="0" smtClean="0"/>
              <a:t>Vízvisszatartás a területen, tározóban, (csapadék-gazdálkodás)</a:t>
            </a:r>
          </a:p>
          <a:p>
            <a:r>
              <a:rPr lang="hu-HU" dirty="0" smtClean="0"/>
              <a:t>Felesleges építmények elbontása, 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rgbClr val="0070C0"/>
                </a:solidFill>
              </a:rPr>
              <a:t>Elfogadható (semleges)</a:t>
            </a:r>
          </a:p>
          <a:p>
            <a:r>
              <a:rPr lang="hu-HU" dirty="0" smtClean="0"/>
              <a:t>Vízvisszatartás a mederben 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Az alkalmazástól függ (jó gyakorlat betartása!)</a:t>
            </a:r>
          </a:p>
          <a:p>
            <a:r>
              <a:rPr lang="hu-HU" dirty="0" smtClean="0"/>
              <a:t>Csatornák fenntartása, Vízkormányzás módosítása, Üzemeltetés módosítása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Kedvezőtlen 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0070C0"/>
                </a:solidFill>
              </a:rPr>
              <a:t>(VKI szerinti kivételek, és  szabályok), </a:t>
            </a:r>
          </a:p>
          <a:p>
            <a:r>
              <a:rPr lang="hu-HU" dirty="0" smtClean="0"/>
              <a:t>Vízfolyás rendezése (trapézszelvény, növényirtás, beton…)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745830" y="6932429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Nem csak a jövő projektekre kell alkalmazni, hanem a múltra is  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940152" y="1916832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347864" y="3188295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66FF99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66FF99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53174" y="3769895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FF00"/>
                </a:solidFill>
                <a:sym typeface="Wingdings" pitchFamily="2" charset="2"/>
              </a:rPr>
              <a:t></a:t>
            </a:r>
            <a:endParaRPr lang="hu-HU" sz="4400" b="1" dirty="0">
              <a:solidFill>
                <a:srgbClr val="FFFF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928473" y="4747791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C000"/>
                </a:solidFill>
                <a:sym typeface="Wingdings" pitchFamily="2" charset="2"/>
              </a:rPr>
              <a:t></a:t>
            </a:r>
            <a:endParaRPr lang="hu-HU" sz="4400" b="1" dirty="0">
              <a:solidFill>
                <a:srgbClr val="FFC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460448" y="3769895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66FF99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82756" y="97268"/>
            <a:ext cx="8238811" cy="936104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Megoldás a VKI előírásai szerint </a:t>
            </a:r>
            <a:br>
              <a:rPr lang="hu-HU" cap="none" dirty="0" smtClean="0"/>
            </a:br>
            <a:endParaRPr lang="hu-HU" cap="none" dirty="0"/>
          </a:p>
        </p:txBody>
      </p:sp>
      <p:sp>
        <p:nvSpPr>
          <p:cNvPr id="2" name="Szövegdoboz 1"/>
          <p:cNvSpPr txBox="1"/>
          <p:nvPr/>
        </p:nvSpPr>
        <p:spPr>
          <a:xfrm>
            <a:off x="179513" y="1268760"/>
            <a:ext cx="842493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A területen előforduló problémák </a:t>
            </a:r>
          </a:p>
          <a:p>
            <a:r>
              <a:rPr lang="hu-HU" sz="2400" b="1" dirty="0" smtClean="0">
                <a:solidFill>
                  <a:srgbClr val="0070C0"/>
                </a:solidFill>
              </a:rPr>
              <a:t>és a VKI szerint  javasolt megoldás </a:t>
            </a:r>
          </a:p>
          <a:p>
            <a:endParaRPr lang="hu-HU" b="1" dirty="0" smtClean="0"/>
          </a:p>
          <a:p>
            <a:r>
              <a:rPr lang="hu-HU" sz="2000" b="1" dirty="0" smtClean="0"/>
              <a:t>Összefoglalva, komplex problémák kezelésére ajánlott módszer: </a:t>
            </a:r>
          </a:p>
          <a:p>
            <a:endParaRPr lang="hu-HU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/>
              <a:t>A VKI  horizontális szempontrendszer.  A VGT megvalósítása nem csak egyedi  állapotjavító projektek keretében történik, hanem a vizek állapotát érintő projektekhez kapcsolva is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/>
              <a:t>Ágazatok: a végrehajtás közös feladat, hozzájárulás szükséges,  ugyanakkor az engedményekkel indokolt esetben lehet élni. 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/>
              <a:t>Az igények megfogalmazása, </a:t>
            </a:r>
            <a:r>
              <a:rPr lang="hu-HU" sz="2000" dirty="0" smtClean="0"/>
              <a:t>alátámasztása. </a:t>
            </a:r>
            <a:r>
              <a:rPr lang="hu-HU" sz="2000" dirty="0" smtClean="0"/>
              <a:t>Az </a:t>
            </a:r>
            <a:r>
              <a:rPr lang="hu-HU" sz="2000" dirty="0" smtClean="0"/>
              <a:t>ellentétes igények egyeztetése,  értékelése (ehhez szükséges kiegészítő társadalmi gazdasági elemzések)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0257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 err="1" smtClean="0"/>
              <a:t>Hidromorfológiai</a:t>
            </a:r>
            <a:r>
              <a:rPr lang="hu-HU" dirty="0" smtClean="0"/>
              <a:t> problémák megoldása </a:t>
            </a:r>
            <a:br>
              <a:rPr lang="hu-HU" dirty="0" smtClean="0"/>
            </a:br>
            <a:r>
              <a:rPr lang="hu-HU" dirty="0" smtClean="0"/>
              <a:t>Felmerülő kérdések </a:t>
            </a:r>
            <a:endParaRPr lang="hu-HU" cap="none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8801" y="1556792"/>
            <a:ext cx="8725687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 a véleménye a vízfolyások környezeti szerepéről? </a:t>
            </a:r>
          </a:p>
          <a:p>
            <a:endParaRPr lang="hu-HU" sz="2000" dirty="0"/>
          </a:p>
          <a:p>
            <a:r>
              <a:rPr lang="hu-HU" sz="2000" dirty="0" smtClean="0"/>
              <a:t>Egyetért-e azzal, hogy a csatornák esetében is javítani kell az ökológiai viszonyokat, öntözési és </a:t>
            </a:r>
            <a:r>
              <a:rPr lang="hu-HU" sz="2000" dirty="0" err="1" smtClean="0"/>
              <a:t>belvízelvezetési</a:t>
            </a:r>
            <a:r>
              <a:rPr lang="hu-HU" sz="2000" dirty="0" smtClean="0"/>
              <a:t> funkciójuk megőrzése mellett, a bemutatott jó példák szerint, amennyiben ezek költsége nem aránytalanul magas? </a:t>
            </a:r>
          </a:p>
          <a:p>
            <a:endParaRPr lang="hu-HU" sz="2000" dirty="0"/>
          </a:p>
          <a:p>
            <a:r>
              <a:rPr lang="hu-HU" sz="2000" dirty="0" smtClean="0"/>
              <a:t>Mi a véleménye a vízfolyások melletti </a:t>
            </a:r>
            <a:r>
              <a:rPr lang="hu-HU" sz="2000" dirty="0" err="1" smtClean="0"/>
              <a:t>pufferzónákról</a:t>
            </a:r>
            <a:r>
              <a:rPr lang="hu-HU" sz="2000" dirty="0" smtClean="0"/>
              <a:t>? Milyen jogszabályi és támogatási feltételek esetén tartja ezt megvalósíthatónak?  </a:t>
            </a:r>
          </a:p>
          <a:p>
            <a:endParaRPr lang="hu-HU" sz="2000" dirty="0"/>
          </a:p>
          <a:p>
            <a:pPr lvl="0"/>
            <a:r>
              <a:rPr lang="hu-HU" sz="2000" dirty="0" smtClean="0"/>
              <a:t>Fontosnak tarja-e a mezőgazdasági területeken történő vízvisszatartást, amely csökkenti a mértékadó belvízi hozamot, és az aszályérzékenységet?  </a:t>
            </a:r>
            <a:endParaRPr lang="hu-HU" sz="2000" dirty="0"/>
          </a:p>
          <a:p>
            <a:pPr lvl="0"/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14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1116013" y="37050"/>
            <a:ext cx="8352531" cy="6820949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3808" y="1679104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kotivizig.hu/images/stories/kotivizig_log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83968"/>
            <a:ext cx="542925" cy="542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Egyenes összekötő nyíllal 8"/>
          <p:cNvCxnSpPr/>
          <p:nvPr/>
        </p:nvCxnSpPr>
        <p:spPr>
          <a:xfrm>
            <a:off x="323528" y="76470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EU – VKI – </a:t>
            </a:r>
            <a:r>
              <a:rPr lang="hu-HU" dirty="0" smtClean="0"/>
              <a:t>Öntözés – belvíz </a:t>
            </a:r>
            <a:endParaRPr lang="hu-HU" cap="none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6793" y="1628800"/>
            <a:ext cx="852000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A </a:t>
            </a:r>
            <a:r>
              <a:rPr lang="hu-HU" dirty="0" smtClean="0"/>
              <a:t>Víz Keretirányelv (VKI) fő célkitűzése </a:t>
            </a:r>
            <a:r>
              <a:rPr lang="hu-HU" sz="2400" b="1" dirty="0" smtClean="0">
                <a:solidFill>
                  <a:srgbClr val="0070C0"/>
                </a:solidFill>
              </a:rPr>
              <a:t>a vizek jó állapotának </a:t>
            </a:r>
            <a:r>
              <a:rPr lang="hu-HU" dirty="0" smtClean="0"/>
              <a:t>elérése </a:t>
            </a:r>
          </a:p>
          <a:p>
            <a:pPr lvl="0"/>
            <a:r>
              <a:rPr lang="hu-HU" dirty="0" smtClean="0"/>
              <a:t>(ha ez nem lehetséges, akkor az  adott feltételek mellett elérhető legjobb állapot)</a:t>
            </a:r>
            <a:r>
              <a:rPr lang="hu-HU" dirty="0" smtClean="0"/>
              <a:t> </a:t>
            </a:r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189334" y="2924944"/>
            <a:ext cx="852000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Általánosabban:  elősegíteni </a:t>
            </a:r>
            <a:r>
              <a:rPr lang="hu-HU" sz="2400" b="1" dirty="0" smtClean="0">
                <a:solidFill>
                  <a:srgbClr val="0070C0"/>
                </a:solidFill>
              </a:rPr>
              <a:t>a fenntartható vízhasználatokat</a:t>
            </a:r>
            <a:endParaRPr lang="hu-HU" dirty="0"/>
          </a:p>
          <a:p>
            <a:pPr lvl="0"/>
            <a:r>
              <a:rPr lang="hu-HU" dirty="0" smtClean="0"/>
              <a:t>(ebbe a körbe tartozik az öntözés és a belvíz-elvezetés is) </a:t>
            </a:r>
            <a:endParaRPr lang="hu-HU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202289" y="4077072"/>
            <a:ext cx="8520007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EU-anyagok:  (nem csak a VKI!)  </a:t>
            </a:r>
          </a:p>
          <a:p>
            <a:pPr lvl="0"/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európai vízkészletek megőrzésére irányuló stratégiai terv, 2012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Az aszály </a:t>
            </a:r>
            <a:r>
              <a:rPr lang="hu-HU" dirty="0"/>
              <a:t>és vízhiány </a:t>
            </a:r>
            <a:r>
              <a:rPr lang="hu-HU" dirty="0" smtClean="0"/>
              <a:t>kezelése,  Közlemény (2007, majd  2012)</a:t>
            </a:r>
            <a:endParaRPr lang="hu-HU" dirty="0"/>
          </a:p>
          <a:p>
            <a:r>
              <a:rPr lang="hu-HU" dirty="0" smtClean="0"/>
              <a:t>		</a:t>
            </a:r>
            <a:endParaRPr lang="hu-HU" dirty="0"/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283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VGT – Öntözés – belvíz </a:t>
            </a:r>
            <a:endParaRPr lang="hu-HU" cap="none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6792" y="2132856"/>
            <a:ext cx="8520007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sz="2400" b="1" dirty="0" smtClean="0">
                <a:solidFill>
                  <a:srgbClr val="0070C0"/>
                </a:solidFill>
              </a:rPr>
              <a:t>A VGT </a:t>
            </a:r>
            <a:r>
              <a:rPr lang="hu-HU" dirty="0" smtClean="0"/>
              <a:t>a VKI, és az EU Vízstratégia (beleértve az aszály és vízhiány kezelését is) nemzeti megvalósítása </a:t>
            </a:r>
          </a:p>
          <a:p>
            <a:pPr lvl="0"/>
            <a:endParaRPr lang="hu-HU" dirty="0"/>
          </a:p>
          <a:p>
            <a:pPr lvl="0"/>
            <a:r>
              <a:rPr lang="hu-HU" dirty="0" smtClean="0"/>
              <a:t>A Második Nemzeti </a:t>
            </a:r>
            <a:r>
              <a:rPr lang="hu-HU" dirty="0" err="1" smtClean="0"/>
              <a:t>Éghajlatváltozási</a:t>
            </a:r>
            <a:r>
              <a:rPr lang="hu-HU" dirty="0" smtClean="0"/>
              <a:t> Stratégia (2014 – 2025):  </a:t>
            </a:r>
            <a:r>
              <a:rPr lang="hu-HU" dirty="0" smtClean="0">
                <a:sym typeface="Wingdings" pitchFamily="2" charset="2"/>
              </a:rPr>
              <a:t>vízzel kapcsolatos feladatok   </a:t>
            </a:r>
            <a:r>
              <a:rPr lang="hu-HU" b="1" dirty="0" smtClean="0">
                <a:solidFill>
                  <a:srgbClr val="0070C0"/>
                </a:solidFill>
                <a:sym typeface="Wingdings" pitchFamily="2" charset="2"/>
              </a:rPr>
              <a:t>VGT</a:t>
            </a:r>
          </a:p>
          <a:p>
            <a:pPr lvl="0"/>
            <a:endParaRPr lang="hu-HU" dirty="0" smtClean="0">
              <a:sym typeface="Wingdings" pitchFamily="2" charset="2"/>
            </a:endParaRPr>
          </a:p>
          <a:p>
            <a:pPr lvl="0"/>
            <a:r>
              <a:rPr lang="hu-HU" dirty="0" smtClean="0">
                <a:sym typeface="Wingdings" pitchFamily="2" charset="2"/>
              </a:rPr>
              <a:t>Nemzeti Aszály Stratégia (2012):  szintén  </a:t>
            </a:r>
            <a:r>
              <a:rPr lang="hu-HU" b="1" dirty="0" smtClean="0">
                <a:solidFill>
                  <a:srgbClr val="0070C0"/>
                </a:solidFill>
                <a:sym typeface="Wingdings" pitchFamily="2" charset="2"/>
              </a:rPr>
              <a:t>VGT </a:t>
            </a:r>
          </a:p>
          <a:p>
            <a:pPr lvl="0"/>
            <a:endParaRPr lang="hu-HU" dirty="0">
              <a:sym typeface="Wingdings" pitchFamily="2" charset="2"/>
            </a:endParaRPr>
          </a:p>
          <a:p>
            <a:pPr lvl="0"/>
            <a:r>
              <a:rPr lang="hu-HU" dirty="0" smtClean="0">
                <a:sym typeface="Wingdings" pitchFamily="2" charset="2"/>
              </a:rPr>
              <a:t>.</a:t>
            </a:r>
          </a:p>
          <a:p>
            <a:pPr lvl="0"/>
            <a:r>
              <a:rPr lang="hu-HU" i="1" dirty="0">
                <a:sym typeface="Wingdings" pitchFamily="2" charset="2"/>
              </a:rPr>
              <a:t> </a:t>
            </a:r>
            <a:r>
              <a:rPr lang="hu-HU" i="1" dirty="0" smtClean="0">
                <a:sym typeface="Wingdings" pitchFamily="2" charset="2"/>
              </a:rPr>
              <a:t>  Szóval, minden út … </a:t>
            </a:r>
            <a:endParaRPr lang="hu-HU" i="1" dirty="0">
              <a:sym typeface="Wingdings" pitchFamily="2" charset="2"/>
            </a:endParaRP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968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VGT – Öntözés – belvíz </a:t>
            </a:r>
            <a:endParaRPr lang="hu-HU" cap="none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6793" y="1628800"/>
            <a:ext cx="85200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A gyakorlati kérdés: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691679" y="2505962"/>
            <a:ext cx="139356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00CC"/>
                </a:solidFill>
              </a:rPr>
              <a:t>Öntözés</a:t>
            </a:r>
          </a:p>
          <a:p>
            <a:pPr algn="ctr"/>
            <a:r>
              <a:rPr lang="hu-HU" sz="2400" b="1" dirty="0" smtClean="0">
                <a:solidFill>
                  <a:srgbClr val="0000CC"/>
                </a:solidFill>
              </a:rPr>
              <a:t>Belvíz </a:t>
            </a:r>
            <a:endParaRPr lang="hu-HU" sz="2400" b="1" dirty="0">
              <a:solidFill>
                <a:srgbClr val="0000CC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724128" y="2505962"/>
            <a:ext cx="1080120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00CC"/>
                </a:solidFill>
              </a:rPr>
              <a:t>VGT</a:t>
            </a:r>
            <a:r>
              <a:rPr lang="hu-HU" b="1" dirty="0" smtClean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hu-HU" b="1" dirty="0" smtClean="0">
                <a:solidFill>
                  <a:srgbClr val="0000CC"/>
                </a:solidFill>
              </a:rPr>
              <a:t> </a:t>
            </a:r>
            <a:endParaRPr lang="hu-HU" b="1" dirty="0">
              <a:solidFill>
                <a:srgbClr val="0000CC"/>
              </a:solidFill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 flipH="1">
            <a:off x="3311860" y="3140968"/>
            <a:ext cx="201622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3311860" y="2649847"/>
            <a:ext cx="201622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3565020" y="3186439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CC"/>
                </a:solidFill>
              </a:rPr>
              <a:t>intézkedések,</a:t>
            </a:r>
          </a:p>
          <a:p>
            <a:r>
              <a:rPr lang="hu-HU" dirty="0" smtClean="0">
                <a:solidFill>
                  <a:srgbClr val="0000CC"/>
                </a:solidFill>
              </a:rPr>
              <a:t>követelmények</a:t>
            </a:r>
            <a:endParaRPr lang="hu-HU" dirty="0">
              <a:solidFill>
                <a:srgbClr val="0000CC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789968" y="196727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CC"/>
                </a:solidFill>
              </a:rPr>
              <a:t>igények, </a:t>
            </a:r>
          </a:p>
          <a:p>
            <a:r>
              <a:rPr lang="hu-HU" dirty="0" smtClean="0">
                <a:solidFill>
                  <a:srgbClr val="0000CC"/>
                </a:solidFill>
              </a:rPr>
              <a:t>indokok </a:t>
            </a:r>
            <a:endParaRPr lang="hu-HU" dirty="0">
              <a:solidFill>
                <a:srgbClr val="0000CC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446485" y="4449708"/>
            <a:ext cx="3951723" cy="215443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CC"/>
                </a:solidFill>
              </a:rPr>
              <a:t>Készletek (szabályozás)</a:t>
            </a:r>
          </a:p>
          <a:p>
            <a:r>
              <a:rPr lang="hu-HU" dirty="0" smtClean="0">
                <a:solidFill>
                  <a:srgbClr val="0000CC"/>
                </a:solidFill>
              </a:rPr>
              <a:t>Ösztönzés</a:t>
            </a:r>
          </a:p>
          <a:p>
            <a:endParaRPr lang="hu-HU" dirty="0"/>
          </a:p>
          <a:p>
            <a:r>
              <a:rPr lang="hu-HU" sz="2000" b="1" dirty="0" smtClean="0">
                <a:solidFill>
                  <a:srgbClr val="0000CC"/>
                </a:solidFill>
              </a:rPr>
              <a:t>Jó gyakorlatok: </a:t>
            </a:r>
          </a:p>
          <a:p>
            <a:pPr marL="285750" indent="-285750">
              <a:buFontTx/>
              <a:buChar char="-"/>
            </a:pPr>
            <a:r>
              <a:rPr lang="hu-HU" sz="2000" b="1" dirty="0" smtClean="0">
                <a:solidFill>
                  <a:srgbClr val="0000CC"/>
                </a:solidFill>
              </a:rPr>
              <a:t>Művelés </a:t>
            </a:r>
          </a:p>
          <a:p>
            <a:pPr marL="285750" indent="-285750">
              <a:buFontTx/>
              <a:buChar char="-"/>
            </a:pPr>
            <a:r>
              <a:rPr lang="hu-HU" sz="2000" b="1" dirty="0" err="1" smtClean="0">
                <a:solidFill>
                  <a:srgbClr val="0000CC"/>
                </a:solidFill>
              </a:rPr>
              <a:t>Vg</a:t>
            </a:r>
            <a:r>
              <a:rPr lang="hu-HU" sz="2000" b="1" dirty="0" smtClean="0">
                <a:solidFill>
                  <a:srgbClr val="0000CC"/>
                </a:solidFill>
              </a:rPr>
              <a:t>. rendszerek kialakítása, </a:t>
            </a:r>
          </a:p>
          <a:p>
            <a:r>
              <a:rPr lang="hu-HU" sz="2000" b="1" dirty="0">
                <a:solidFill>
                  <a:srgbClr val="0000CC"/>
                </a:solidFill>
              </a:rPr>
              <a:t> </a:t>
            </a:r>
            <a:r>
              <a:rPr lang="hu-HU" sz="2000" b="1" dirty="0" smtClean="0">
                <a:solidFill>
                  <a:srgbClr val="0000CC"/>
                </a:solidFill>
              </a:rPr>
              <a:t>        fenntartása, üzemeltetése</a:t>
            </a:r>
            <a:endParaRPr lang="hu-HU" sz="2000" b="1" dirty="0">
              <a:solidFill>
                <a:srgbClr val="0000CC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3107820" y="1845504"/>
            <a:ext cx="2472292" cy="23755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4841910" y="1628800"/>
            <a:ext cx="268241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Fórum, konzultáció…..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74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VGT – Öntözés – belvíz </a:t>
            </a:r>
            <a:endParaRPr lang="hu-HU" cap="none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084658" cy="4392488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/>
        </p:nvCxnSpPr>
        <p:spPr>
          <a:xfrm flipV="1">
            <a:off x="4211960" y="4077072"/>
            <a:ext cx="2088232" cy="28803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abadkézi sokszög 16"/>
          <p:cNvSpPr/>
          <p:nvPr/>
        </p:nvSpPr>
        <p:spPr>
          <a:xfrm>
            <a:off x="5877331" y="2822701"/>
            <a:ext cx="557863" cy="451865"/>
          </a:xfrm>
          <a:custGeom>
            <a:avLst/>
            <a:gdLst>
              <a:gd name="connsiteX0" fmla="*/ 95766 w 557863"/>
              <a:gd name="connsiteY0" fmla="*/ 215467 h 451865"/>
              <a:gd name="connsiteX1" fmla="*/ 7275 w 557863"/>
              <a:gd name="connsiteY1" fmla="*/ 407196 h 451865"/>
              <a:gd name="connsiteX2" fmla="*/ 272746 w 557863"/>
              <a:gd name="connsiteY2" fmla="*/ 451441 h 451865"/>
              <a:gd name="connsiteX3" fmla="*/ 508721 w 557863"/>
              <a:gd name="connsiteY3" fmla="*/ 392447 h 451865"/>
              <a:gd name="connsiteX4" fmla="*/ 479224 w 557863"/>
              <a:gd name="connsiteY4" fmla="*/ 200718 h 451865"/>
              <a:gd name="connsiteX5" fmla="*/ 552966 w 557863"/>
              <a:gd name="connsiteY5" fmla="*/ 8989 h 451865"/>
              <a:gd name="connsiteX6" fmla="*/ 316992 w 557863"/>
              <a:gd name="connsiteY6" fmla="*/ 53234 h 451865"/>
              <a:gd name="connsiteX7" fmla="*/ 95766 w 557863"/>
              <a:gd name="connsiteY7" fmla="*/ 215467 h 45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863" h="451865">
                <a:moveTo>
                  <a:pt x="95766" y="215467"/>
                </a:moveTo>
                <a:cubicBezTo>
                  <a:pt x="44147" y="274461"/>
                  <a:pt x="-22222" y="367867"/>
                  <a:pt x="7275" y="407196"/>
                </a:cubicBezTo>
                <a:cubicBezTo>
                  <a:pt x="36772" y="446525"/>
                  <a:pt x="189172" y="453899"/>
                  <a:pt x="272746" y="451441"/>
                </a:cubicBezTo>
                <a:cubicBezTo>
                  <a:pt x="356320" y="448983"/>
                  <a:pt x="474308" y="434234"/>
                  <a:pt x="508721" y="392447"/>
                </a:cubicBezTo>
                <a:cubicBezTo>
                  <a:pt x="543134" y="350660"/>
                  <a:pt x="471850" y="264628"/>
                  <a:pt x="479224" y="200718"/>
                </a:cubicBezTo>
                <a:cubicBezTo>
                  <a:pt x="486598" y="136808"/>
                  <a:pt x="580005" y="33570"/>
                  <a:pt x="552966" y="8989"/>
                </a:cubicBezTo>
                <a:cubicBezTo>
                  <a:pt x="525927" y="-15592"/>
                  <a:pt x="395650" y="13905"/>
                  <a:pt x="316992" y="53234"/>
                </a:cubicBezTo>
                <a:cubicBezTo>
                  <a:pt x="238334" y="92563"/>
                  <a:pt x="147385" y="156473"/>
                  <a:pt x="95766" y="21546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abadkézi sokszög 18"/>
          <p:cNvSpPr/>
          <p:nvPr/>
        </p:nvSpPr>
        <p:spPr>
          <a:xfrm>
            <a:off x="6282813" y="3687097"/>
            <a:ext cx="280219" cy="353961"/>
          </a:xfrm>
          <a:custGeom>
            <a:avLst/>
            <a:gdLst>
              <a:gd name="connsiteX0" fmla="*/ 0 w 280219"/>
              <a:gd name="connsiteY0" fmla="*/ 353961 h 353961"/>
              <a:gd name="connsiteX1" fmla="*/ 73742 w 280219"/>
              <a:gd name="connsiteY1" fmla="*/ 103238 h 353961"/>
              <a:gd name="connsiteX2" fmla="*/ 280219 w 280219"/>
              <a:gd name="connsiteY2" fmla="*/ 0 h 35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219" h="353961">
                <a:moveTo>
                  <a:pt x="0" y="353961"/>
                </a:moveTo>
                <a:cubicBezTo>
                  <a:pt x="13519" y="258096"/>
                  <a:pt x="27039" y="162231"/>
                  <a:pt x="73742" y="103238"/>
                </a:cubicBezTo>
                <a:cubicBezTo>
                  <a:pt x="120445" y="44244"/>
                  <a:pt x="200332" y="22122"/>
                  <a:pt x="280219" y="0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abadkézi sokszög 19"/>
          <p:cNvSpPr/>
          <p:nvPr/>
        </p:nvSpPr>
        <p:spPr>
          <a:xfrm>
            <a:off x="6076335" y="3654331"/>
            <a:ext cx="192203" cy="357230"/>
          </a:xfrm>
          <a:custGeom>
            <a:avLst/>
            <a:gdLst>
              <a:gd name="connsiteX0" fmla="*/ 191730 w 192203"/>
              <a:gd name="connsiteY0" fmla="*/ 357230 h 357230"/>
              <a:gd name="connsiteX1" fmla="*/ 162233 w 192203"/>
              <a:gd name="connsiteY1" fmla="*/ 18017 h 357230"/>
              <a:gd name="connsiteX2" fmla="*/ 0 w 192203"/>
              <a:gd name="connsiteY2" fmla="*/ 77011 h 3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203" h="357230">
                <a:moveTo>
                  <a:pt x="191730" y="357230"/>
                </a:moveTo>
                <a:cubicBezTo>
                  <a:pt x="192959" y="210975"/>
                  <a:pt x="194188" y="64720"/>
                  <a:pt x="162233" y="18017"/>
                </a:cubicBezTo>
                <a:cubicBezTo>
                  <a:pt x="130278" y="-28686"/>
                  <a:pt x="65139" y="24162"/>
                  <a:pt x="0" y="77011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abadkézi sokszög 20"/>
          <p:cNvSpPr/>
          <p:nvPr/>
        </p:nvSpPr>
        <p:spPr>
          <a:xfrm>
            <a:off x="6282813" y="3817551"/>
            <a:ext cx="442452" cy="194010"/>
          </a:xfrm>
          <a:custGeom>
            <a:avLst/>
            <a:gdLst>
              <a:gd name="connsiteX0" fmla="*/ 0 w 442452"/>
              <a:gd name="connsiteY0" fmla="*/ 194010 h 194010"/>
              <a:gd name="connsiteX1" fmla="*/ 265471 w 442452"/>
              <a:gd name="connsiteY1" fmla="*/ 17030 h 194010"/>
              <a:gd name="connsiteX2" fmla="*/ 442452 w 442452"/>
              <a:gd name="connsiteY2" fmla="*/ 17030 h 19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452" h="194010">
                <a:moveTo>
                  <a:pt x="0" y="194010"/>
                </a:moveTo>
                <a:cubicBezTo>
                  <a:pt x="95864" y="120268"/>
                  <a:pt x="191729" y="46527"/>
                  <a:pt x="265471" y="17030"/>
                </a:cubicBezTo>
                <a:cubicBezTo>
                  <a:pt x="339213" y="-12467"/>
                  <a:pt x="390832" y="2281"/>
                  <a:pt x="442452" y="17030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abadkézi sokszög 21"/>
          <p:cNvSpPr/>
          <p:nvPr/>
        </p:nvSpPr>
        <p:spPr>
          <a:xfrm>
            <a:off x="5973097" y="3872717"/>
            <a:ext cx="353961" cy="109348"/>
          </a:xfrm>
          <a:custGeom>
            <a:avLst/>
            <a:gdLst>
              <a:gd name="connsiteX0" fmla="*/ 353961 w 353961"/>
              <a:gd name="connsiteY0" fmla="*/ 109348 h 109348"/>
              <a:gd name="connsiteX1" fmla="*/ 162232 w 353961"/>
              <a:gd name="connsiteY1" fmla="*/ 6109 h 109348"/>
              <a:gd name="connsiteX2" fmla="*/ 0 w 353961"/>
              <a:gd name="connsiteY2" fmla="*/ 20857 h 1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961" h="109348">
                <a:moveTo>
                  <a:pt x="353961" y="109348"/>
                </a:moveTo>
                <a:cubicBezTo>
                  <a:pt x="287593" y="65102"/>
                  <a:pt x="221225" y="20857"/>
                  <a:pt x="162232" y="6109"/>
                </a:cubicBezTo>
                <a:cubicBezTo>
                  <a:pt x="103238" y="-8640"/>
                  <a:pt x="51619" y="6108"/>
                  <a:pt x="0" y="20857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4" name="Egyenes összekötő 23"/>
          <p:cNvCxnSpPr>
            <a:endCxn id="17" idx="5"/>
          </p:cNvCxnSpPr>
          <p:nvPr/>
        </p:nvCxnSpPr>
        <p:spPr>
          <a:xfrm flipH="1">
            <a:off x="6430297" y="2708920"/>
            <a:ext cx="294968" cy="122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6563032" y="2770305"/>
            <a:ext cx="313224" cy="278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>
            <a:stCxn id="17" idx="1"/>
          </p:cNvCxnSpPr>
          <p:nvPr/>
        </p:nvCxnSpPr>
        <p:spPr>
          <a:xfrm flipH="1">
            <a:off x="4513929" y="3229897"/>
            <a:ext cx="1370677" cy="27111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flipH="1">
            <a:off x="4932040" y="2909469"/>
            <a:ext cx="576064" cy="45598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abadkézi sokszög 37"/>
          <p:cNvSpPr/>
          <p:nvPr/>
        </p:nvSpPr>
        <p:spPr>
          <a:xfrm>
            <a:off x="5499150" y="2684840"/>
            <a:ext cx="280219" cy="353961"/>
          </a:xfrm>
          <a:custGeom>
            <a:avLst/>
            <a:gdLst>
              <a:gd name="connsiteX0" fmla="*/ 0 w 280219"/>
              <a:gd name="connsiteY0" fmla="*/ 353961 h 353961"/>
              <a:gd name="connsiteX1" fmla="*/ 73742 w 280219"/>
              <a:gd name="connsiteY1" fmla="*/ 103238 h 353961"/>
              <a:gd name="connsiteX2" fmla="*/ 280219 w 280219"/>
              <a:gd name="connsiteY2" fmla="*/ 0 h 35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219" h="353961">
                <a:moveTo>
                  <a:pt x="0" y="353961"/>
                </a:moveTo>
                <a:cubicBezTo>
                  <a:pt x="13519" y="258096"/>
                  <a:pt x="27039" y="162231"/>
                  <a:pt x="73742" y="103238"/>
                </a:cubicBezTo>
                <a:cubicBezTo>
                  <a:pt x="120445" y="44244"/>
                  <a:pt x="200332" y="22122"/>
                  <a:pt x="280219" y="0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Szabadkézi sokszög 38"/>
          <p:cNvSpPr/>
          <p:nvPr/>
        </p:nvSpPr>
        <p:spPr>
          <a:xfrm>
            <a:off x="5292672" y="2652074"/>
            <a:ext cx="192203" cy="357230"/>
          </a:xfrm>
          <a:custGeom>
            <a:avLst/>
            <a:gdLst>
              <a:gd name="connsiteX0" fmla="*/ 191730 w 192203"/>
              <a:gd name="connsiteY0" fmla="*/ 357230 h 357230"/>
              <a:gd name="connsiteX1" fmla="*/ 162233 w 192203"/>
              <a:gd name="connsiteY1" fmla="*/ 18017 h 357230"/>
              <a:gd name="connsiteX2" fmla="*/ 0 w 192203"/>
              <a:gd name="connsiteY2" fmla="*/ 77011 h 3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203" h="357230">
                <a:moveTo>
                  <a:pt x="191730" y="357230"/>
                </a:moveTo>
                <a:cubicBezTo>
                  <a:pt x="192959" y="210975"/>
                  <a:pt x="194188" y="64720"/>
                  <a:pt x="162233" y="18017"/>
                </a:cubicBezTo>
                <a:cubicBezTo>
                  <a:pt x="130278" y="-28686"/>
                  <a:pt x="65139" y="24162"/>
                  <a:pt x="0" y="77011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abadkézi sokszög 39"/>
          <p:cNvSpPr/>
          <p:nvPr/>
        </p:nvSpPr>
        <p:spPr>
          <a:xfrm>
            <a:off x="5499150" y="2815294"/>
            <a:ext cx="442452" cy="194010"/>
          </a:xfrm>
          <a:custGeom>
            <a:avLst/>
            <a:gdLst>
              <a:gd name="connsiteX0" fmla="*/ 0 w 442452"/>
              <a:gd name="connsiteY0" fmla="*/ 194010 h 194010"/>
              <a:gd name="connsiteX1" fmla="*/ 265471 w 442452"/>
              <a:gd name="connsiteY1" fmla="*/ 17030 h 194010"/>
              <a:gd name="connsiteX2" fmla="*/ 442452 w 442452"/>
              <a:gd name="connsiteY2" fmla="*/ 17030 h 19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452" h="194010">
                <a:moveTo>
                  <a:pt x="0" y="194010"/>
                </a:moveTo>
                <a:cubicBezTo>
                  <a:pt x="95864" y="120268"/>
                  <a:pt x="191729" y="46527"/>
                  <a:pt x="265471" y="17030"/>
                </a:cubicBezTo>
                <a:cubicBezTo>
                  <a:pt x="339213" y="-12467"/>
                  <a:pt x="390832" y="2281"/>
                  <a:pt x="442452" y="17030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Szabadkézi sokszög 40"/>
          <p:cNvSpPr/>
          <p:nvPr/>
        </p:nvSpPr>
        <p:spPr>
          <a:xfrm>
            <a:off x="5189434" y="2870460"/>
            <a:ext cx="353961" cy="109348"/>
          </a:xfrm>
          <a:custGeom>
            <a:avLst/>
            <a:gdLst>
              <a:gd name="connsiteX0" fmla="*/ 353961 w 353961"/>
              <a:gd name="connsiteY0" fmla="*/ 109348 h 109348"/>
              <a:gd name="connsiteX1" fmla="*/ 162232 w 353961"/>
              <a:gd name="connsiteY1" fmla="*/ 6109 h 109348"/>
              <a:gd name="connsiteX2" fmla="*/ 0 w 353961"/>
              <a:gd name="connsiteY2" fmla="*/ 20857 h 1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961" h="109348">
                <a:moveTo>
                  <a:pt x="353961" y="109348"/>
                </a:moveTo>
                <a:cubicBezTo>
                  <a:pt x="287593" y="65102"/>
                  <a:pt x="221225" y="20857"/>
                  <a:pt x="162232" y="6109"/>
                </a:cubicBezTo>
                <a:cubicBezTo>
                  <a:pt x="103238" y="-8640"/>
                  <a:pt x="51619" y="6108"/>
                  <a:pt x="0" y="20857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3" name="Egyenes összekötő nyíllal 42"/>
          <p:cNvCxnSpPr/>
          <p:nvPr/>
        </p:nvCxnSpPr>
        <p:spPr>
          <a:xfrm flipV="1">
            <a:off x="5573739" y="4124219"/>
            <a:ext cx="423665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/>
          <p:nvPr/>
        </p:nvCxnSpPr>
        <p:spPr>
          <a:xfrm flipH="1">
            <a:off x="5388773" y="3221436"/>
            <a:ext cx="427170" cy="1440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/>
          <p:nvPr/>
        </p:nvCxnSpPr>
        <p:spPr>
          <a:xfrm flipH="1">
            <a:off x="4788024" y="3038801"/>
            <a:ext cx="600749" cy="462207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mboid 50"/>
          <p:cNvSpPr/>
          <p:nvPr/>
        </p:nvSpPr>
        <p:spPr>
          <a:xfrm>
            <a:off x="1236221" y="4394665"/>
            <a:ext cx="1432176" cy="457200"/>
          </a:xfrm>
          <a:prstGeom prst="parallelogram">
            <a:avLst>
              <a:gd name="adj" fmla="val 6048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Szabadkézi sokszög 53"/>
          <p:cNvSpPr/>
          <p:nvPr/>
        </p:nvSpPr>
        <p:spPr>
          <a:xfrm>
            <a:off x="6636698" y="3099358"/>
            <a:ext cx="159705" cy="123499"/>
          </a:xfrm>
          <a:custGeom>
            <a:avLst/>
            <a:gdLst>
              <a:gd name="connsiteX0" fmla="*/ 95766 w 557863"/>
              <a:gd name="connsiteY0" fmla="*/ 215467 h 451865"/>
              <a:gd name="connsiteX1" fmla="*/ 7275 w 557863"/>
              <a:gd name="connsiteY1" fmla="*/ 407196 h 451865"/>
              <a:gd name="connsiteX2" fmla="*/ 272746 w 557863"/>
              <a:gd name="connsiteY2" fmla="*/ 451441 h 451865"/>
              <a:gd name="connsiteX3" fmla="*/ 508721 w 557863"/>
              <a:gd name="connsiteY3" fmla="*/ 392447 h 451865"/>
              <a:gd name="connsiteX4" fmla="*/ 479224 w 557863"/>
              <a:gd name="connsiteY4" fmla="*/ 200718 h 451865"/>
              <a:gd name="connsiteX5" fmla="*/ 552966 w 557863"/>
              <a:gd name="connsiteY5" fmla="*/ 8989 h 451865"/>
              <a:gd name="connsiteX6" fmla="*/ 316992 w 557863"/>
              <a:gd name="connsiteY6" fmla="*/ 53234 h 451865"/>
              <a:gd name="connsiteX7" fmla="*/ 95766 w 557863"/>
              <a:gd name="connsiteY7" fmla="*/ 215467 h 45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863" h="451865">
                <a:moveTo>
                  <a:pt x="95766" y="215467"/>
                </a:moveTo>
                <a:cubicBezTo>
                  <a:pt x="44147" y="274461"/>
                  <a:pt x="-22222" y="367867"/>
                  <a:pt x="7275" y="407196"/>
                </a:cubicBezTo>
                <a:cubicBezTo>
                  <a:pt x="36772" y="446525"/>
                  <a:pt x="189172" y="453899"/>
                  <a:pt x="272746" y="451441"/>
                </a:cubicBezTo>
                <a:cubicBezTo>
                  <a:pt x="356320" y="448983"/>
                  <a:pt x="474308" y="434234"/>
                  <a:pt x="508721" y="392447"/>
                </a:cubicBezTo>
                <a:cubicBezTo>
                  <a:pt x="543134" y="350660"/>
                  <a:pt x="471850" y="264628"/>
                  <a:pt x="479224" y="200718"/>
                </a:cubicBezTo>
                <a:cubicBezTo>
                  <a:pt x="486598" y="136808"/>
                  <a:pt x="580005" y="33570"/>
                  <a:pt x="552966" y="8989"/>
                </a:cubicBezTo>
                <a:cubicBezTo>
                  <a:pt x="525927" y="-15592"/>
                  <a:pt x="395650" y="13905"/>
                  <a:pt x="316992" y="53234"/>
                </a:cubicBezTo>
                <a:cubicBezTo>
                  <a:pt x="238334" y="92563"/>
                  <a:pt x="147385" y="156473"/>
                  <a:pt x="95766" y="21546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Szabadkézi sokszög 54"/>
          <p:cNvSpPr/>
          <p:nvPr/>
        </p:nvSpPr>
        <p:spPr>
          <a:xfrm>
            <a:off x="6952448" y="3075710"/>
            <a:ext cx="159705" cy="123499"/>
          </a:xfrm>
          <a:custGeom>
            <a:avLst/>
            <a:gdLst>
              <a:gd name="connsiteX0" fmla="*/ 95766 w 557863"/>
              <a:gd name="connsiteY0" fmla="*/ 215467 h 451865"/>
              <a:gd name="connsiteX1" fmla="*/ 7275 w 557863"/>
              <a:gd name="connsiteY1" fmla="*/ 407196 h 451865"/>
              <a:gd name="connsiteX2" fmla="*/ 272746 w 557863"/>
              <a:gd name="connsiteY2" fmla="*/ 451441 h 451865"/>
              <a:gd name="connsiteX3" fmla="*/ 508721 w 557863"/>
              <a:gd name="connsiteY3" fmla="*/ 392447 h 451865"/>
              <a:gd name="connsiteX4" fmla="*/ 479224 w 557863"/>
              <a:gd name="connsiteY4" fmla="*/ 200718 h 451865"/>
              <a:gd name="connsiteX5" fmla="*/ 552966 w 557863"/>
              <a:gd name="connsiteY5" fmla="*/ 8989 h 451865"/>
              <a:gd name="connsiteX6" fmla="*/ 316992 w 557863"/>
              <a:gd name="connsiteY6" fmla="*/ 53234 h 451865"/>
              <a:gd name="connsiteX7" fmla="*/ 95766 w 557863"/>
              <a:gd name="connsiteY7" fmla="*/ 215467 h 45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863" h="451865">
                <a:moveTo>
                  <a:pt x="95766" y="215467"/>
                </a:moveTo>
                <a:cubicBezTo>
                  <a:pt x="44147" y="274461"/>
                  <a:pt x="-22222" y="367867"/>
                  <a:pt x="7275" y="407196"/>
                </a:cubicBezTo>
                <a:cubicBezTo>
                  <a:pt x="36772" y="446525"/>
                  <a:pt x="189172" y="453899"/>
                  <a:pt x="272746" y="451441"/>
                </a:cubicBezTo>
                <a:cubicBezTo>
                  <a:pt x="356320" y="448983"/>
                  <a:pt x="474308" y="434234"/>
                  <a:pt x="508721" y="392447"/>
                </a:cubicBezTo>
                <a:cubicBezTo>
                  <a:pt x="543134" y="350660"/>
                  <a:pt x="471850" y="264628"/>
                  <a:pt x="479224" y="200718"/>
                </a:cubicBezTo>
                <a:cubicBezTo>
                  <a:pt x="486598" y="136808"/>
                  <a:pt x="580005" y="33570"/>
                  <a:pt x="552966" y="8989"/>
                </a:cubicBezTo>
                <a:cubicBezTo>
                  <a:pt x="525927" y="-15592"/>
                  <a:pt x="395650" y="13905"/>
                  <a:pt x="316992" y="53234"/>
                </a:cubicBezTo>
                <a:cubicBezTo>
                  <a:pt x="238334" y="92563"/>
                  <a:pt x="147385" y="156473"/>
                  <a:pt x="95766" y="21546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Szabadkézi sokszög 55"/>
          <p:cNvSpPr/>
          <p:nvPr/>
        </p:nvSpPr>
        <p:spPr>
          <a:xfrm>
            <a:off x="6781793" y="2755593"/>
            <a:ext cx="159705" cy="123499"/>
          </a:xfrm>
          <a:custGeom>
            <a:avLst/>
            <a:gdLst>
              <a:gd name="connsiteX0" fmla="*/ 95766 w 557863"/>
              <a:gd name="connsiteY0" fmla="*/ 215467 h 451865"/>
              <a:gd name="connsiteX1" fmla="*/ 7275 w 557863"/>
              <a:gd name="connsiteY1" fmla="*/ 407196 h 451865"/>
              <a:gd name="connsiteX2" fmla="*/ 272746 w 557863"/>
              <a:gd name="connsiteY2" fmla="*/ 451441 h 451865"/>
              <a:gd name="connsiteX3" fmla="*/ 508721 w 557863"/>
              <a:gd name="connsiteY3" fmla="*/ 392447 h 451865"/>
              <a:gd name="connsiteX4" fmla="*/ 479224 w 557863"/>
              <a:gd name="connsiteY4" fmla="*/ 200718 h 451865"/>
              <a:gd name="connsiteX5" fmla="*/ 552966 w 557863"/>
              <a:gd name="connsiteY5" fmla="*/ 8989 h 451865"/>
              <a:gd name="connsiteX6" fmla="*/ 316992 w 557863"/>
              <a:gd name="connsiteY6" fmla="*/ 53234 h 451865"/>
              <a:gd name="connsiteX7" fmla="*/ 95766 w 557863"/>
              <a:gd name="connsiteY7" fmla="*/ 215467 h 45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863" h="451865">
                <a:moveTo>
                  <a:pt x="95766" y="215467"/>
                </a:moveTo>
                <a:cubicBezTo>
                  <a:pt x="44147" y="274461"/>
                  <a:pt x="-22222" y="367867"/>
                  <a:pt x="7275" y="407196"/>
                </a:cubicBezTo>
                <a:cubicBezTo>
                  <a:pt x="36772" y="446525"/>
                  <a:pt x="189172" y="453899"/>
                  <a:pt x="272746" y="451441"/>
                </a:cubicBezTo>
                <a:cubicBezTo>
                  <a:pt x="356320" y="448983"/>
                  <a:pt x="474308" y="434234"/>
                  <a:pt x="508721" y="392447"/>
                </a:cubicBezTo>
                <a:cubicBezTo>
                  <a:pt x="543134" y="350660"/>
                  <a:pt x="471850" y="264628"/>
                  <a:pt x="479224" y="200718"/>
                </a:cubicBezTo>
                <a:cubicBezTo>
                  <a:pt x="486598" y="136808"/>
                  <a:pt x="580005" y="33570"/>
                  <a:pt x="552966" y="8989"/>
                </a:cubicBezTo>
                <a:cubicBezTo>
                  <a:pt x="525927" y="-15592"/>
                  <a:pt x="395650" y="13905"/>
                  <a:pt x="316992" y="53234"/>
                </a:cubicBezTo>
                <a:cubicBezTo>
                  <a:pt x="238334" y="92563"/>
                  <a:pt x="147385" y="156473"/>
                  <a:pt x="95766" y="21546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Szabadkézi sokszög 57"/>
          <p:cNvSpPr/>
          <p:nvPr/>
        </p:nvSpPr>
        <p:spPr>
          <a:xfrm>
            <a:off x="1452245" y="4441964"/>
            <a:ext cx="1152128" cy="66368"/>
          </a:xfrm>
          <a:custGeom>
            <a:avLst/>
            <a:gdLst>
              <a:gd name="connsiteX0" fmla="*/ 0 w 1091380"/>
              <a:gd name="connsiteY0" fmla="*/ 14748 h 73742"/>
              <a:gd name="connsiteX1" fmla="*/ 103239 w 1091380"/>
              <a:gd name="connsiteY1" fmla="*/ 0 h 73742"/>
              <a:gd name="connsiteX2" fmla="*/ 235974 w 1091380"/>
              <a:gd name="connsiteY2" fmla="*/ 29497 h 73742"/>
              <a:gd name="connsiteX3" fmla="*/ 294968 w 1091380"/>
              <a:gd name="connsiteY3" fmla="*/ 14748 h 73742"/>
              <a:gd name="connsiteX4" fmla="*/ 339213 w 1091380"/>
              <a:gd name="connsiteY4" fmla="*/ 44245 h 73742"/>
              <a:gd name="connsiteX5" fmla="*/ 398206 w 1091380"/>
              <a:gd name="connsiteY5" fmla="*/ 73742 h 73742"/>
              <a:gd name="connsiteX6" fmla="*/ 442451 w 1091380"/>
              <a:gd name="connsiteY6" fmla="*/ 14748 h 73742"/>
              <a:gd name="connsiteX7" fmla="*/ 545690 w 1091380"/>
              <a:gd name="connsiteY7" fmla="*/ 44245 h 73742"/>
              <a:gd name="connsiteX8" fmla="*/ 619432 w 1091380"/>
              <a:gd name="connsiteY8" fmla="*/ 29497 h 73742"/>
              <a:gd name="connsiteX9" fmla="*/ 678426 w 1091380"/>
              <a:gd name="connsiteY9" fmla="*/ 14748 h 73742"/>
              <a:gd name="connsiteX10" fmla="*/ 752168 w 1091380"/>
              <a:gd name="connsiteY10" fmla="*/ 29497 h 73742"/>
              <a:gd name="connsiteX11" fmla="*/ 796413 w 1091380"/>
              <a:gd name="connsiteY11" fmla="*/ 58993 h 73742"/>
              <a:gd name="connsiteX12" fmla="*/ 884903 w 1091380"/>
              <a:gd name="connsiteY12" fmla="*/ 14748 h 73742"/>
              <a:gd name="connsiteX13" fmla="*/ 988142 w 1091380"/>
              <a:gd name="connsiteY13" fmla="*/ 29497 h 73742"/>
              <a:gd name="connsiteX14" fmla="*/ 1032387 w 1091380"/>
              <a:gd name="connsiteY14" fmla="*/ 44245 h 73742"/>
              <a:gd name="connsiteX15" fmla="*/ 1076632 w 1091380"/>
              <a:gd name="connsiteY15" fmla="*/ 14748 h 73742"/>
              <a:gd name="connsiteX16" fmla="*/ 1091380 w 1091380"/>
              <a:gd name="connsiteY16" fmla="*/ 14748 h 7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1380" h="73742">
                <a:moveTo>
                  <a:pt x="0" y="14748"/>
                </a:moveTo>
                <a:cubicBezTo>
                  <a:pt x="34413" y="9832"/>
                  <a:pt x="68477" y="0"/>
                  <a:pt x="103239" y="0"/>
                </a:cubicBezTo>
                <a:cubicBezTo>
                  <a:pt x="155155" y="0"/>
                  <a:pt x="190346" y="14287"/>
                  <a:pt x="235974" y="29497"/>
                </a:cubicBezTo>
                <a:cubicBezTo>
                  <a:pt x="255639" y="24581"/>
                  <a:pt x="274902" y="11881"/>
                  <a:pt x="294968" y="14748"/>
                </a:cubicBezTo>
                <a:cubicBezTo>
                  <a:pt x="312515" y="17255"/>
                  <a:pt x="323823" y="35451"/>
                  <a:pt x="339213" y="44245"/>
                </a:cubicBezTo>
                <a:cubicBezTo>
                  <a:pt x="358302" y="55153"/>
                  <a:pt x="378542" y="63910"/>
                  <a:pt x="398206" y="73742"/>
                </a:cubicBezTo>
                <a:cubicBezTo>
                  <a:pt x="412954" y="54077"/>
                  <a:pt x="419858" y="24431"/>
                  <a:pt x="442451" y="14748"/>
                </a:cubicBezTo>
                <a:cubicBezTo>
                  <a:pt x="450552" y="11276"/>
                  <a:pt x="532815" y="39953"/>
                  <a:pt x="545690" y="44245"/>
                </a:cubicBezTo>
                <a:cubicBezTo>
                  <a:pt x="570271" y="39329"/>
                  <a:pt x="594961" y="34935"/>
                  <a:pt x="619432" y="29497"/>
                </a:cubicBezTo>
                <a:cubicBezTo>
                  <a:pt x="639219" y="25100"/>
                  <a:pt x="658156" y="14748"/>
                  <a:pt x="678426" y="14748"/>
                </a:cubicBezTo>
                <a:cubicBezTo>
                  <a:pt x="703493" y="14748"/>
                  <a:pt x="727587" y="24581"/>
                  <a:pt x="752168" y="29497"/>
                </a:cubicBezTo>
                <a:cubicBezTo>
                  <a:pt x="766916" y="39329"/>
                  <a:pt x="778929" y="56079"/>
                  <a:pt x="796413" y="58993"/>
                </a:cubicBezTo>
                <a:cubicBezTo>
                  <a:pt x="820838" y="63064"/>
                  <a:pt x="869494" y="25021"/>
                  <a:pt x="884903" y="14748"/>
                </a:cubicBezTo>
                <a:cubicBezTo>
                  <a:pt x="919316" y="19664"/>
                  <a:pt x="954055" y="22679"/>
                  <a:pt x="988142" y="29497"/>
                </a:cubicBezTo>
                <a:cubicBezTo>
                  <a:pt x="1003386" y="32546"/>
                  <a:pt x="1017052" y="46801"/>
                  <a:pt x="1032387" y="44245"/>
                </a:cubicBezTo>
                <a:cubicBezTo>
                  <a:pt x="1049871" y="41331"/>
                  <a:pt x="1060778" y="22675"/>
                  <a:pt x="1076632" y="14748"/>
                </a:cubicBezTo>
                <a:cubicBezTo>
                  <a:pt x="1081029" y="12549"/>
                  <a:pt x="1086464" y="14748"/>
                  <a:pt x="1091380" y="14748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Szabadkézi sokszög 60"/>
          <p:cNvSpPr/>
          <p:nvPr/>
        </p:nvSpPr>
        <p:spPr>
          <a:xfrm>
            <a:off x="1452245" y="4527996"/>
            <a:ext cx="1152128" cy="66368"/>
          </a:xfrm>
          <a:custGeom>
            <a:avLst/>
            <a:gdLst>
              <a:gd name="connsiteX0" fmla="*/ 0 w 1091380"/>
              <a:gd name="connsiteY0" fmla="*/ 14748 h 73742"/>
              <a:gd name="connsiteX1" fmla="*/ 103239 w 1091380"/>
              <a:gd name="connsiteY1" fmla="*/ 0 h 73742"/>
              <a:gd name="connsiteX2" fmla="*/ 235974 w 1091380"/>
              <a:gd name="connsiteY2" fmla="*/ 29497 h 73742"/>
              <a:gd name="connsiteX3" fmla="*/ 294968 w 1091380"/>
              <a:gd name="connsiteY3" fmla="*/ 14748 h 73742"/>
              <a:gd name="connsiteX4" fmla="*/ 339213 w 1091380"/>
              <a:gd name="connsiteY4" fmla="*/ 44245 h 73742"/>
              <a:gd name="connsiteX5" fmla="*/ 398206 w 1091380"/>
              <a:gd name="connsiteY5" fmla="*/ 73742 h 73742"/>
              <a:gd name="connsiteX6" fmla="*/ 442451 w 1091380"/>
              <a:gd name="connsiteY6" fmla="*/ 14748 h 73742"/>
              <a:gd name="connsiteX7" fmla="*/ 545690 w 1091380"/>
              <a:gd name="connsiteY7" fmla="*/ 44245 h 73742"/>
              <a:gd name="connsiteX8" fmla="*/ 619432 w 1091380"/>
              <a:gd name="connsiteY8" fmla="*/ 29497 h 73742"/>
              <a:gd name="connsiteX9" fmla="*/ 678426 w 1091380"/>
              <a:gd name="connsiteY9" fmla="*/ 14748 h 73742"/>
              <a:gd name="connsiteX10" fmla="*/ 752168 w 1091380"/>
              <a:gd name="connsiteY10" fmla="*/ 29497 h 73742"/>
              <a:gd name="connsiteX11" fmla="*/ 796413 w 1091380"/>
              <a:gd name="connsiteY11" fmla="*/ 58993 h 73742"/>
              <a:gd name="connsiteX12" fmla="*/ 884903 w 1091380"/>
              <a:gd name="connsiteY12" fmla="*/ 14748 h 73742"/>
              <a:gd name="connsiteX13" fmla="*/ 988142 w 1091380"/>
              <a:gd name="connsiteY13" fmla="*/ 29497 h 73742"/>
              <a:gd name="connsiteX14" fmla="*/ 1032387 w 1091380"/>
              <a:gd name="connsiteY14" fmla="*/ 44245 h 73742"/>
              <a:gd name="connsiteX15" fmla="*/ 1076632 w 1091380"/>
              <a:gd name="connsiteY15" fmla="*/ 14748 h 73742"/>
              <a:gd name="connsiteX16" fmla="*/ 1091380 w 1091380"/>
              <a:gd name="connsiteY16" fmla="*/ 14748 h 7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1380" h="73742">
                <a:moveTo>
                  <a:pt x="0" y="14748"/>
                </a:moveTo>
                <a:cubicBezTo>
                  <a:pt x="34413" y="9832"/>
                  <a:pt x="68477" y="0"/>
                  <a:pt x="103239" y="0"/>
                </a:cubicBezTo>
                <a:cubicBezTo>
                  <a:pt x="155155" y="0"/>
                  <a:pt x="190346" y="14287"/>
                  <a:pt x="235974" y="29497"/>
                </a:cubicBezTo>
                <a:cubicBezTo>
                  <a:pt x="255639" y="24581"/>
                  <a:pt x="274902" y="11881"/>
                  <a:pt x="294968" y="14748"/>
                </a:cubicBezTo>
                <a:cubicBezTo>
                  <a:pt x="312515" y="17255"/>
                  <a:pt x="323823" y="35451"/>
                  <a:pt x="339213" y="44245"/>
                </a:cubicBezTo>
                <a:cubicBezTo>
                  <a:pt x="358302" y="55153"/>
                  <a:pt x="378542" y="63910"/>
                  <a:pt x="398206" y="73742"/>
                </a:cubicBezTo>
                <a:cubicBezTo>
                  <a:pt x="412954" y="54077"/>
                  <a:pt x="419858" y="24431"/>
                  <a:pt x="442451" y="14748"/>
                </a:cubicBezTo>
                <a:cubicBezTo>
                  <a:pt x="450552" y="11276"/>
                  <a:pt x="532815" y="39953"/>
                  <a:pt x="545690" y="44245"/>
                </a:cubicBezTo>
                <a:cubicBezTo>
                  <a:pt x="570271" y="39329"/>
                  <a:pt x="594961" y="34935"/>
                  <a:pt x="619432" y="29497"/>
                </a:cubicBezTo>
                <a:cubicBezTo>
                  <a:pt x="639219" y="25100"/>
                  <a:pt x="658156" y="14748"/>
                  <a:pt x="678426" y="14748"/>
                </a:cubicBezTo>
                <a:cubicBezTo>
                  <a:pt x="703493" y="14748"/>
                  <a:pt x="727587" y="24581"/>
                  <a:pt x="752168" y="29497"/>
                </a:cubicBezTo>
                <a:cubicBezTo>
                  <a:pt x="766916" y="39329"/>
                  <a:pt x="778929" y="56079"/>
                  <a:pt x="796413" y="58993"/>
                </a:cubicBezTo>
                <a:cubicBezTo>
                  <a:pt x="820838" y="63064"/>
                  <a:pt x="869494" y="25021"/>
                  <a:pt x="884903" y="14748"/>
                </a:cubicBezTo>
                <a:cubicBezTo>
                  <a:pt x="919316" y="19664"/>
                  <a:pt x="954055" y="22679"/>
                  <a:pt x="988142" y="29497"/>
                </a:cubicBezTo>
                <a:cubicBezTo>
                  <a:pt x="1003386" y="32546"/>
                  <a:pt x="1017052" y="46801"/>
                  <a:pt x="1032387" y="44245"/>
                </a:cubicBezTo>
                <a:cubicBezTo>
                  <a:pt x="1049871" y="41331"/>
                  <a:pt x="1060778" y="22675"/>
                  <a:pt x="1076632" y="14748"/>
                </a:cubicBezTo>
                <a:cubicBezTo>
                  <a:pt x="1081029" y="12549"/>
                  <a:pt x="1086464" y="14748"/>
                  <a:pt x="1091380" y="14748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Szabadkézi sokszög 61"/>
          <p:cNvSpPr/>
          <p:nvPr/>
        </p:nvSpPr>
        <p:spPr>
          <a:xfrm>
            <a:off x="1380237" y="4627245"/>
            <a:ext cx="1152128" cy="66368"/>
          </a:xfrm>
          <a:custGeom>
            <a:avLst/>
            <a:gdLst>
              <a:gd name="connsiteX0" fmla="*/ 0 w 1091380"/>
              <a:gd name="connsiteY0" fmla="*/ 14748 h 73742"/>
              <a:gd name="connsiteX1" fmla="*/ 103239 w 1091380"/>
              <a:gd name="connsiteY1" fmla="*/ 0 h 73742"/>
              <a:gd name="connsiteX2" fmla="*/ 235974 w 1091380"/>
              <a:gd name="connsiteY2" fmla="*/ 29497 h 73742"/>
              <a:gd name="connsiteX3" fmla="*/ 294968 w 1091380"/>
              <a:gd name="connsiteY3" fmla="*/ 14748 h 73742"/>
              <a:gd name="connsiteX4" fmla="*/ 339213 w 1091380"/>
              <a:gd name="connsiteY4" fmla="*/ 44245 h 73742"/>
              <a:gd name="connsiteX5" fmla="*/ 398206 w 1091380"/>
              <a:gd name="connsiteY5" fmla="*/ 73742 h 73742"/>
              <a:gd name="connsiteX6" fmla="*/ 442451 w 1091380"/>
              <a:gd name="connsiteY6" fmla="*/ 14748 h 73742"/>
              <a:gd name="connsiteX7" fmla="*/ 545690 w 1091380"/>
              <a:gd name="connsiteY7" fmla="*/ 44245 h 73742"/>
              <a:gd name="connsiteX8" fmla="*/ 619432 w 1091380"/>
              <a:gd name="connsiteY8" fmla="*/ 29497 h 73742"/>
              <a:gd name="connsiteX9" fmla="*/ 678426 w 1091380"/>
              <a:gd name="connsiteY9" fmla="*/ 14748 h 73742"/>
              <a:gd name="connsiteX10" fmla="*/ 752168 w 1091380"/>
              <a:gd name="connsiteY10" fmla="*/ 29497 h 73742"/>
              <a:gd name="connsiteX11" fmla="*/ 796413 w 1091380"/>
              <a:gd name="connsiteY11" fmla="*/ 58993 h 73742"/>
              <a:gd name="connsiteX12" fmla="*/ 884903 w 1091380"/>
              <a:gd name="connsiteY12" fmla="*/ 14748 h 73742"/>
              <a:gd name="connsiteX13" fmla="*/ 988142 w 1091380"/>
              <a:gd name="connsiteY13" fmla="*/ 29497 h 73742"/>
              <a:gd name="connsiteX14" fmla="*/ 1032387 w 1091380"/>
              <a:gd name="connsiteY14" fmla="*/ 44245 h 73742"/>
              <a:gd name="connsiteX15" fmla="*/ 1076632 w 1091380"/>
              <a:gd name="connsiteY15" fmla="*/ 14748 h 73742"/>
              <a:gd name="connsiteX16" fmla="*/ 1091380 w 1091380"/>
              <a:gd name="connsiteY16" fmla="*/ 14748 h 7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1380" h="73742">
                <a:moveTo>
                  <a:pt x="0" y="14748"/>
                </a:moveTo>
                <a:cubicBezTo>
                  <a:pt x="34413" y="9832"/>
                  <a:pt x="68477" y="0"/>
                  <a:pt x="103239" y="0"/>
                </a:cubicBezTo>
                <a:cubicBezTo>
                  <a:pt x="155155" y="0"/>
                  <a:pt x="190346" y="14287"/>
                  <a:pt x="235974" y="29497"/>
                </a:cubicBezTo>
                <a:cubicBezTo>
                  <a:pt x="255639" y="24581"/>
                  <a:pt x="274902" y="11881"/>
                  <a:pt x="294968" y="14748"/>
                </a:cubicBezTo>
                <a:cubicBezTo>
                  <a:pt x="312515" y="17255"/>
                  <a:pt x="323823" y="35451"/>
                  <a:pt x="339213" y="44245"/>
                </a:cubicBezTo>
                <a:cubicBezTo>
                  <a:pt x="358302" y="55153"/>
                  <a:pt x="378542" y="63910"/>
                  <a:pt x="398206" y="73742"/>
                </a:cubicBezTo>
                <a:cubicBezTo>
                  <a:pt x="412954" y="54077"/>
                  <a:pt x="419858" y="24431"/>
                  <a:pt x="442451" y="14748"/>
                </a:cubicBezTo>
                <a:cubicBezTo>
                  <a:pt x="450552" y="11276"/>
                  <a:pt x="532815" y="39953"/>
                  <a:pt x="545690" y="44245"/>
                </a:cubicBezTo>
                <a:cubicBezTo>
                  <a:pt x="570271" y="39329"/>
                  <a:pt x="594961" y="34935"/>
                  <a:pt x="619432" y="29497"/>
                </a:cubicBezTo>
                <a:cubicBezTo>
                  <a:pt x="639219" y="25100"/>
                  <a:pt x="658156" y="14748"/>
                  <a:pt x="678426" y="14748"/>
                </a:cubicBezTo>
                <a:cubicBezTo>
                  <a:pt x="703493" y="14748"/>
                  <a:pt x="727587" y="24581"/>
                  <a:pt x="752168" y="29497"/>
                </a:cubicBezTo>
                <a:cubicBezTo>
                  <a:pt x="766916" y="39329"/>
                  <a:pt x="778929" y="56079"/>
                  <a:pt x="796413" y="58993"/>
                </a:cubicBezTo>
                <a:cubicBezTo>
                  <a:pt x="820838" y="63064"/>
                  <a:pt x="869494" y="25021"/>
                  <a:pt x="884903" y="14748"/>
                </a:cubicBezTo>
                <a:cubicBezTo>
                  <a:pt x="919316" y="19664"/>
                  <a:pt x="954055" y="22679"/>
                  <a:pt x="988142" y="29497"/>
                </a:cubicBezTo>
                <a:cubicBezTo>
                  <a:pt x="1003386" y="32546"/>
                  <a:pt x="1017052" y="46801"/>
                  <a:pt x="1032387" y="44245"/>
                </a:cubicBezTo>
                <a:cubicBezTo>
                  <a:pt x="1049871" y="41331"/>
                  <a:pt x="1060778" y="22675"/>
                  <a:pt x="1076632" y="14748"/>
                </a:cubicBezTo>
                <a:cubicBezTo>
                  <a:pt x="1081029" y="12549"/>
                  <a:pt x="1086464" y="14748"/>
                  <a:pt x="1091380" y="14748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Szabadkézi sokszög 62"/>
          <p:cNvSpPr/>
          <p:nvPr/>
        </p:nvSpPr>
        <p:spPr>
          <a:xfrm>
            <a:off x="1308229" y="4693613"/>
            <a:ext cx="1152128" cy="66368"/>
          </a:xfrm>
          <a:custGeom>
            <a:avLst/>
            <a:gdLst>
              <a:gd name="connsiteX0" fmla="*/ 0 w 1091380"/>
              <a:gd name="connsiteY0" fmla="*/ 14748 h 73742"/>
              <a:gd name="connsiteX1" fmla="*/ 103239 w 1091380"/>
              <a:gd name="connsiteY1" fmla="*/ 0 h 73742"/>
              <a:gd name="connsiteX2" fmla="*/ 235974 w 1091380"/>
              <a:gd name="connsiteY2" fmla="*/ 29497 h 73742"/>
              <a:gd name="connsiteX3" fmla="*/ 294968 w 1091380"/>
              <a:gd name="connsiteY3" fmla="*/ 14748 h 73742"/>
              <a:gd name="connsiteX4" fmla="*/ 339213 w 1091380"/>
              <a:gd name="connsiteY4" fmla="*/ 44245 h 73742"/>
              <a:gd name="connsiteX5" fmla="*/ 398206 w 1091380"/>
              <a:gd name="connsiteY5" fmla="*/ 73742 h 73742"/>
              <a:gd name="connsiteX6" fmla="*/ 442451 w 1091380"/>
              <a:gd name="connsiteY6" fmla="*/ 14748 h 73742"/>
              <a:gd name="connsiteX7" fmla="*/ 545690 w 1091380"/>
              <a:gd name="connsiteY7" fmla="*/ 44245 h 73742"/>
              <a:gd name="connsiteX8" fmla="*/ 619432 w 1091380"/>
              <a:gd name="connsiteY8" fmla="*/ 29497 h 73742"/>
              <a:gd name="connsiteX9" fmla="*/ 678426 w 1091380"/>
              <a:gd name="connsiteY9" fmla="*/ 14748 h 73742"/>
              <a:gd name="connsiteX10" fmla="*/ 752168 w 1091380"/>
              <a:gd name="connsiteY10" fmla="*/ 29497 h 73742"/>
              <a:gd name="connsiteX11" fmla="*/ 796413 w 1091380"/>
              <a:gd name="connsiteY11" fmla="*/ 58993 h 73742"/>
              <a:gd name="connsiteX12" fmla="*/ 884903 w 1091380"/>
              <a:gd name="connsiteY12" fmla="*/ 14748 h 73742"/>
              <a:gd name="connsiteX13" fmla="*/ 988142 w 1091380"/>
              <a:gd name="connsiteY13" fmla="*/ 29497 h 73742"/>
              <a:gd name="connsiteX14" fmla="*/ 1032387 w 1091380"/>
              <a:gd name="connsiteY14" fmla="*/ 44245 h 73742"/>
              <a:gd name="connsiteX15" fmla="*/ 1076632 w 1091380"/>
              <a:gd name="connsiteY15" fmla="*/ 14748 h 73742"/>
              <a:gd name="connsiteX16" fmla="*/ 1091380 w 1091380"/>
              <a:gd name="connsiteY16" fmla="*/ 14748 h 7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1380" h="73742">
                <a:moveTo>
                  <a:pt x="0" y="14748"/>
                </a:moveTo>
                <a:cubicBezTo>
                  <a:pt x="34413" y="9832"/>
                  <a:pt x="68477" y="0"/>
                  <a:pt x="103239" y="0"/>
                </a:cubicBezTo>
                <a:cubicBezTo>
                  <a:pt x="155155" y="0"/>
                  <a:pt x="190346" y="14287"/>
                  <a:pt x="235974" y="29497"/>
                </a:cubicBezTo>
                <a:cubicBezTo>
                  <a:pt x="255639" y="24581"/>
                  <a:pt x="274902" y="11881"/>
                  <a:pt x="294968" y="14748"/>
                </a:cubicBezTo>
                <a:cubicBezTo>
                  <a:pt x="312515" y="17255"/>
                  <a:pt x="323823" y="35451"/>
                  <a:pt x="339213" y="44245"/>
                </a:cubicBezTo>
                <a:cubicBezTo>
                  <a:pt x="358302" y="55153"/>
                  <a:pt x="378542" y="63910"/>
                  <a:pt x="398206" y="73742"/>
                </a:cubicBezTo>
                <a:cubicBezTo>
                  <a:pt x="412954" y="54077"/>
                  <a:pt x="419858" y="24431"/>
                  <a:pt x="442451" y="14748"/>
                </a:cubicBezTo>
                <a:cubicBezTo>
                  <a:pt x="450552" y="11276"/>
                  <a:pt x="532815" y="39953"/>
                  <a:pt x="545690" y="44245"/>
                </a:cubicBezTo>
                <a:cubicBezTo>
                  <a:pt x="570271" y="39329"/>
                  <a:pt x="594961" y="34935"/>
                  <a:pt x="619432" y="29497"/>
                </a:cubicBezTo>
                <a:cubicBezTo>
                  <a:pt x="639219" y="25100"/>
                  <a:pt x="658156" y="14748"/>
                  <a:pt x="678426" y="14748"/>
                </a:cubicBezTo>
                <a:cubicBezTo>
                  <a:pt x="703493" y="14748"/>
                  <a:pt x="727587" y="24581"/>
                  <a:pt x="752168" y="29497"/>
                </a:cubicBezTo>
                <a:cubicBezTo>
                  <a:pt x="766916" y="39329"/>
                  <a:pt x="778929" y="56079"/>
                  <a:pt x="796413" y="58993"/>
                </a:cubicBezTo>
                <a:cubicBezTo>
                  <a:pt x="820838" y="63064"/>
                  <a:pt x="869494" y="25021"/>
                  <a:pt x="884903" y="14748"/>
                </a:cubicBezTo>
                <a:cubicBezTo>
                  <a:pt x="919316" y="19664"/>
                  <a:pt x="954055" y="22679"/>
                  <a:pt x="988142" y="29497"/>
                </a:cubicBezTo>
                <a:cubicBezTo>
                  <a:pt x="1003386" y="32546"/>
                  <a:pt x="1017052" y="46801"/>
                  <a:pt x="1032387" y="44245"/>
                </a:cubicBezTo>
                <a:cubicBezTo>
                  <a:pt x="1049871" y="41331"/>
                  <a:pt x="1060778" y="22675"/>
                  <a:pt x="1076632" y="14748"/>
                </a:cubicBezTo>
                <a:cubicBezTo>
                  <a:pt x="1081029" y="12549"/>
                  <a:pt x="1086464" y="14748"/>
                  <a:pt x="1091380" y="14748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Lefelé nyíl 63"/>
          <p:cNvSpPr/>
          <p:nvPr/>
        </p:nvSpPr>
        <p:spPr>
          <a:xfrm>
            <a:off x="1805003" y="4851865"/>
            <a:ext cx="151297" cy="161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Szabadkézi sokszög 64"/>
          <p:cNvSpPr/>
          <p:nvPr/>
        </p:nvSpPr>
        <p:spPr>
          <a:xfrm>
            <a:off x="1259632" y="4783739"/>
            <a:ext cx="1152128" cy="66368"/>
          </a:xfrm>
          <a:custGeom>
            <a:avLst/>
            <a:gdLst>
              <a:gd name="connsiteX0" fmla="*/ 0 w 1091380"/>
              <a:gd name="connsiteY0" fmla="*/ 14748 h 73742"/>
              <a:gd name="connsiteX1" fmla="*/ 103239 w 1091380"/>
              <a:gd name="connsiteY1" fmla="*/ 0 h 73742"/>
              <a:gd name="connsiteX2" fmla="*/ 235974 w 1091380"/>
              <a:gd name="connsiteY2" fmla="*/ 29497 h 73742"/>
              <a:gd name="connsiteX3" fmla="*/ 294968 w 1091380"/>
              <a:gd name="connsiteY3" fmla="*/ 14748 h 73742"/>
              <a:gd name="connsiteX4" fmla="*/ 339213 w 1091380"/>
              <a:gd name="connsiteY4" fmla="*/ 44245 h 73742"/>
              <a:gd name="connsiteX5" fmla="*/ 398206 w 1091380"/>
              <a:gd name="connsiteY5" fmla="*/ 73742 h 73742"/>
              <a:gd name="connsiteX6" fmla="*/ 442451 w 1091380"/>
              <a:gd name="connsiteY6" fmla="*/ 14748 h 73742"/>
              <a:gd name="connsiteX7" fmla="*/ 545690 w 1091380"/>
              <a:gd name="connsiteY7" fmla="*/ 44245 h 73742"/>
              <a:gd name="connsiteX8" fmla="*/ 619432 w 1091380"/>
              <a:gd name="connsiteY8" fmla="*/ 29497 h 73742"/>
              <a:gd name="connsiteX9" fmla="*/ 678426 w 1091380"/>
              <a:gd name="connsiteY9" fmla="*/ 14748 h 73742"/>
              <a:gd name="connsiteX10" fmla="*/ 752168 w 1091380"/>
              <a:gd name="connsiteY10" fmla="*/ 29497 h 73742"/>
              <a:gd name="connsiteX11" fmla="*/ 796413 w 1091380"/>
              <a:gd name="connsiteY11" fmla="*/ 58993 h 73742"/>
              <a:gd name="connsiteX12" fmla="*/ 884903 w 1091380"/>
              <a:gd name="connsiteY12" fmla="*/ 14748 h 73742"/>
              <a:gd name="connsiteX13" fmla="*/ 988142 w 1091380"/>
              <a:gd name="connsiteY13" fmla="*/ 29497 h 73742"/>
              <a:gd name="connsiteX14" fmla="*/ 1032387 w 1091380"/>
              <a:gd name="connsiteY14" fmla="*/ 44245 h 73742"/>
              <a:gd name="connsiteX15" fmla="*/ 1076632 w 1091380"/>
              <a:gd name="connsiteY15" fmla="*/ 14748 h 73742"/>
              <a:gd name="connsiteX16" fmla="*/ 1091380 w 1091380"/>
              <a:gd name="connsiteY16" fmla="*/ 14748 h 7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1380" h="73742">
                <a:moveTo>
                  <a:pt x="0" y="14748"/>
                </a:moveTo>
                <a:cubicBezTo>
                  <a:pt x="34413" y="9832"/>
                  <a:pt x="68477" y="0"/>
                  <a:pt x="103239" y="0"/>
                </a:cubicBezTo>
                <a:cubicBezTo>
                  <a:pt x="155155" y="0"/>
                  <a:pt x="190346" y="14287"/>
                  <a:pt x="235974" y="29497"/>
                </a:cubicBezTo>
                <a:cubicBezTo>
                  <a:pt x="255639" y="24581"/>
                  <a:pt x="274902" y="11881"/>
                  <a:pt x="294968" y="14748"/>
                </a:cubicBezTo>
                <a:cubicBezTo>
                  <a:pt x="312515" y="17255"/>
                  <a:pt x="323823" y="35451"/>
                  <a:pt x="339213" y="44245"/>
                </a:cubicBezTo>
                <a:cubicBezTo>
                  <a:pt x="358302" y="55153"/>
                  <a:pt x="378542" y="63910"/>
                  <a:pt x="398206" y="73742"/>
                </a:cubicBezTo>
                <a:cubicBezTo>
                  <a:pt x="412954" y="54077"/>
                  <a:pt x="419858" y="24431"/>
                  <a:pt x="442451" y="14748"/>
                </a:cubicBezTo>
                <a:cubicBezTo>
                  <a:pt x="450552" y="11276"/>
                  <a:pt x="532815" y="39953"/>
                  <a:pt x="545690" y="44245"/>
                </a:cubicBezTo>
                <a:cubicBezTo>
                  <a:pt x="570271" y="39329"/>
                  <a:pt x="594961" y="34935"/>
                  <a:pt x="619432" y="29497"/>
                </a:cubicBezTo>
                <a:cubicBezTo>
                  <a:pt x="639219" y="25100"/>
                  <a:pt x="658156" y="14748"/>
                  <a:pt x="678426" y="14748"/>
                </a:cubicBezTo>
                <a:cubicBezTo>
                  <a:pt x="703493" y="14748"/>
                  <a:pt x="727587" y="24581"/>
                  <a:pt x="752168" y="29497"/>
                </a:cubicBezTo>
                <a:cubicBezTo>
                  <a:pt x="766916" y="39329"/>
                  <a:pt x="778929" y="56079"/>
                  <a:pt x="796413" y="58993"/>
                </a:cubicBezTo>
                <a:cubicBezTo>
                  <a:pt x="820838" y="63064"/>
                  <a:pt x="869494" y="25021"/>
                  <a:pt x="884903" y="14748"/>
                </a:cubicBezTo>
                <a:cubicBezTo>
                  <a:pt x="919316" y="19664"/>
                  <a:pt x="954055" y="22679"/>
                  <a:pt x="988142" y="29497"/>
                </a:cubicBezTo>
                <a:cubicBezTo>
                  <a:pt x="1003386" y="32546"/>
                  <a:pt x="1017052" y="46801"/>
                  <a:pt x="1032387" y="44245"/>
                </a:cubicBezTo>
                <a:cubicBezTo>
                  <a:pt x="1049871" y="41331"/>
                  <a:pt x="1060778" y="22675"/>
                  <a:pt x="1076632" y="14748"/>
                </a:cubicBezTo>
                <a:cubicBezTo>
                  <a:pt x="1081029" y="12549"/>
                  <a:pt x="1086464" y="14748"/>
                  <a:pt x="1091380" y="14748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7" name="Egyenes összekötő 66"/>
          <p:cNvCxnSpPr/>
          <p:nvPr/>
        </p:nvCxnSpPr>
        <p:spPr>
          <a:xfrm flipV="1">
            <a:off x="1805003" y="3687097"/>
            <a:ext cx="799370" cy="22745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467166" y="501317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Beszivárogtatás</a:t>
            </a:r>
            <a:endParaRPr lang="hu-HU" dirty="0"/>
          </a:p>
        </p:txBody>
      </p:sp>
      <p:sp>
        <p:nvSpPr>
          <p:cNvPr id="69" name="Szövegdoboz 68"/>
          <p:cNvSpPr txBox="1"/>
          <p:nvPr/>
        </p:nvSpPr>
        <p:spPr>
          <a:xfrm>
            <a:off x="6378037" y="38268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Öntözés </a:t>
            </a:r>
            <a:endParaRPr lang="hu-HU" dirty="0"/>
          </a:p>
        </p:txBody>
      </p:sp>
      <p:sp>
        <p:nvSpPr>
          <p:cNvPr id="70" name="Szövegdoboz 69"/>
          <p:cNvSpPr txBox="1"/>
          <p:nvPr/>
        </p:nvSpPr>
        <p:spPr>
          <a:xfrm>
            <a:off x="5913808" y="30899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Tározás</a:t>
            </a:r>
            <a:endParaRPr lang="hu-HU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6952448" y="2358026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Lokális </a:t>
            </a:r>
          </a:p>
          <a:p>
            <a:r>
              <a:rPr lang="hu-HU" dirty="0" smtClean="0"/>
              <a:t>vízvisszatartás</a:t>
            </a:r>
            <a:endParaRPr lang="hu-HU" dirty="0"/>
          </a:p>
        </p:txBody>
      </p:sp>
      <p:sp>
        <p:nvSpPr>
          <p:cNvPr id="72" name="Szövegdoboz 71"/>
          <p:cNvSpPr txBox="1"/>
          <p:nvPr/>
        </p:nvSpPr>
        <p:spPr>
          <a:xfrm>
            <a:off x="4412853" y="427119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Csatorna </a:t>
            </a:r>
            <a:endParaRPr lang="hu-HU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1043230" y="2815227"/>
            <a:ext cx="1980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Természetes </a:t>
            </a:r>
            <a:r>
              <a:rPr lang="hu-HU" dirty="0" err="1" smtClean="0"/>
              <a:t>vízf</a:t>
            </a:r>
            <a:r>
              <a:rPr lang="hu-HU" dirty="0" smtClean="0"/>
              <a:t>.</a:t>
            </a:r>
          </a:p>
          <a:p>
            <a:r>
              <a:rPr lang="hu-HU" dirty="0" smtClean="0"/>
              <a:t>befogadó</a:t>
            </a:r>
            <a:endParaRPr lang="hu-HU" dirty="0"/>
          </a:p>
        </p:txBody>
      </p:sp>
      <p:sp>
        <p:nvSpPr>
          <p:cNvPr id="74" name="Szövegdoboz 73"/>
          <p:cNvSpPr txBox="1"/>
          <p:nvPr/>
        </p:nvSpPr>
        <p:spPr>
          <a:xfrm>
            <a:off x="512050" y="3948033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Vízvisszatartás</a:t>
            </a:r>
          </a:p>
          <a:p>
            <a:r>
              <a:rPr lang="hu-HU" dirty="0" smtClean="0"/>
              <a:t>talajban</a:t>
            </a:r>
            <a:endParaRPr lang="hu-HU" dirty="0"/>
          </a:p>
        </p:txBody>
      </p:sp>
      <p:sp>
        <p:nvSpPr>
          <p:cNvPr id="75" name="Szövegdoboz 74"/>
          <p:cNvSpPr txBox="1"/>
          <p:nvPr/>
        </p:nvSpPr>
        <p:spPr>
          <a:xfrm>
            <a:off x="4656651" y="3386176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Belvíz-</a:t>
            </a:r>
          </a:p>
          <a:p>
            <a:r>
              <a:rPr lang="hu-HU" dirty="0" smtClean="0"/>
              <a:t>elvezetés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11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vízvissztartás</a:t>
            </a:r>
            <a:r>
              <a:rPr lang="hu-HU" dirty="0" smtClean="0"/>
              <a:t> különböző formái  </a:t>
            </a:r>
            <a:endParaRPr lang="hu-HU" cap="none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1412776"/>
            <a:ext cx="4536504" cy="57861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sz="1600" dirty="0" smtClean="0"/>
              <a:t>Szántóföldi művelés, optimális vízmennyiség</a:t>
            </a:r>
          </a:p>
          <a:p>
            <a:pPr lvl="0"/>
            <a:r>
              <a:rPr lang="hu-HU" sz="1600" dirty="0" smtClean="0">
                <a:solidFill>
                  <a:srgbClr val="0070C0"/>
                </a:solidFill>
                <a:sym typeface="Wingdings" pitchFamily="2" charset="2"/>
              </a:rPr>
              <a:t> belvízlevezetés, öntözés  (kettős működés)</a:t>
            </a:r>
          </a:p>
          <a:p>
            <a:pPr lvl="0"/>
            <a:endParaRPr lang="hu-HU" sz="1600" dirty="0">
              <a:solidFill>
                <a:srgbClr val="0070C0"/>
              </a:solidFill>
              <a:sym typeface="Wingdings" pitchFamily="2" charset="2"/>
            </a:endParaRPr>
          </a:p>
          <a:p>
            <a:pPr lvl="0"/>
            <a:r>
              <a:rPr lang="hu-HU" sz="1600" dirty="0" smtClean="0"/>
              <a:t>Természetes állapotban: </a:t>
            </a:r>
          </a:p>
          <a:p>
            <a:pPr lvl="0"/>
            <a:r>
              <a:rPr lang="hu-HU" sz="1600" dirty="0" smtClean="0"/>
              <a:t> </a:t>
            </a:r>
            <a:r>
              <a:rPr lang="hu-HU" sz="1600" dirty="0" smtClean="0">
                <a:solidFill>
                  <a:srgbClr val="0000CC"/>
                </a:solidFill>
              </a:rPr>
              <a:t>kisebb vagy 0 lefolyás, beszivárgás, párolgás</a:t>
            </a:r>
          </a:p>
          <a:p>
            <a:pPr lvl="0"/>
            <a:endParaRPr lang="hu-HU" sz="1600" dirty="0"/>
          </a:p>
          <a:p>
            <a:pPr lvl="0"/>
            <a:r>
              <a:rPr lang="hu-HU" sz="1600" dirty="0" smtClean="0"/>
              <a:t>Vízháztartási és lefolyási viszonyok változtak</a:t>
            </a:r>
          </a:p>
          <a:p>
            <a:pPr lvl="0"/>
            <a:r>
              <a:rPr lang="hu-HU" sz="1600" dirty="0" smtClean="0">
                <a:solidFill>
                  <a:srgbClr val="0000CC"/>
                </a:solidFill>
                <a:sym typeface="Wingdings" pitchFamily="2" charset="2"/>
              </a:rPr>
              <a:t> Nem jó állapot </a:t>
            </a:r>
            <a:endParaRPr lang="hu-HU" sz="1600" dirty="0" smtClean="0">
              <a:solidFill>
                <a:srgbClr val="0000CC"/>
              </a:solidFill>
            </a:endParaRPr>
          </a:p>
          <a:p>
            <a:pPr lvl="0"/>
            <a:endParaRPr lang="hu-HU" sz="1600" dirty="0">
              <a:solidFill>
                <a:srgbClr val="0070C0"/>
              </a:solidFill>
            </a:endParaRPr>
          </a:p>
          <a:p>
            <a:pPr lvl="0"/>
            <a:r>
              <a:rPr lang="hu-HU" sz="1600" dirty="0" smtClean="0"/>
              <a:t>Kompromisszum: </a:t>
            </a:r>
          </a:p>
          <a:p>
            <a:pPr lvl="0"/>
            <a:r>
              <a:rPr lang="hu-HU" sz="1600" dirty="0" smtClean="0">
                <a:solidFill>
                  <a:srgbClr val="0070C0"/>
                </a:solidFill>
              </a:rPr>
              <a:t>Vízvisszatartás, ahol lehetséges </a:t>
            </a:r>
          </a:p>
          <a:p>
            <a:pPr lvl="0"/>
            <a:endParaRPr lang="hu-HU" sz="1600" dirty="0" smtClean="0">
              <a:solidFill>
                <a:srgbClr val="0070C0"/>
              </a:solidFill>
            </a:endParaRPr>
          </a:p>
          <a:p>
            <a:pPr lvl="0"/>
            <a:r>
              <a:rPr lang="hu-HU" sz="1600" dirty="0" smtClean="0"/>
              <a:t>Előnyök: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Csökken az aszályérzékenység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Csökken az öntözési  vízigény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Nagyobb FAV </a:t>
            </a:r>
            <a:r>
              <a:rPr lang="hu-HU" sz="1600" dirty="0" err="1" smtClean="0">
                <a:solidFill>
                  <a:srgbClr val="0070C0"/>
                </a:solidFill>
              </a:rPr>
              <a:t>utánpótlódás</a:t>
            </a:r>
            <a:endParaRPr lang="hu-HU" sz="1600" dirty="0" smtClean="0">
              <a:solidFill>
                <a:srgbClr val="0070C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600" dirty="0" err="1" smtClean="0">
                <a:solidFill>
                  <a:srgbClr val="0070C0"/>
                </a:solidFill>
              </a:rPr>
              <a:t>Tározott</a:t>
            </a:r>
            <a:r>
              <a:rPr lang="hu-HU" sz="1600" dirty="0" smtClean="0">
                <a:solidFill>
                  <a:srgbClr val="0070C0"/>
                </a:solidFill>
              </a:rPr>
              <a:t> belvíz öntözésre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Kevesebb  szivattyúzandó belvíz</a:t>
            </a:r>
          </a:p>
          <a:p>
            <a:endParaRPr lang="hu-HU" sz="1600" dirty="0" smtClean="0"/>
          </a:p>
          <a:p>
            <a:r>
              <a:rPr lang="hu-HU" sz="1600" dirty="0" smtClean="0"/>
              <a:t>Ma </a:t>
            </a:r>
            <a:r>
              <a:rPr lang="hu-HU" sz="1600" dirty="0"/>
              <a:t>már számítanak a költségek </a:t>
            </a:r>
            <a:r>
              <a:rPr lang="hu-HU" sz="1600" dirty="0" smtClean="0"/>
              <a:t>!</a:t>
            </a:r>
            <a:endParaRPr lang="hu-HU" sz="1600" dirty="0"/>
          </a:p>
          <a:p>
            <a:pPr lvl="0"/>
            <a:endParaRPr lang="hu-HU" sz="1600" dirty="0" smtClean="0">
              <a:solidFill>
                <a:srgbClr val="0070C0"/>
              </a:solidFill>
            </a:endParaRPr>
          </a:p>
          <a:p>
            <a:pPr lvl="0"/>
            <a:endParaRPr lang="hu-HU" sz="1600" dirty="0" smtClean="0">
              <a:solidFill>
                <a:srgbClr val="0070C0"/>
              </a:solidFill>
            </a:endParaRPr>
          </a:p>
          <a:p>
            <a:pPr lvl="0"/>
            <a:r>
              <a:rPr lang="hu-HU" i="1" dirty="0" smtClean="0">
                <a:sym typeface="Wingdings" pitchFamily="2" charset="2"/>
              </a:rPr>
              <a:t>  </a:t>
            </a:r>
            <a:endParaRPr lang="hu-HU" dirty="0" smtClean="0"/>
          </a:p>
        </p:txBody>
      </p:sp>
      <p:pic>
        <p:nvPicPr>
          <p:cNvPr id="6" name="Picture 12" descr="http://www.otk.hu/cd05/1szek/Nemcsi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096" y="1273212"/>
            <a:ext cx="3873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5"/>
          <p:cNvSpPr/>
          <p:nvPr/>
        </p:nvSpPr>
        <p:spPr>
          <a:xfrm>
            <a:off x="8466556" y="4379458"/>
            <a:ext cx="285750" cy="142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7"/>
          <a:stretch/>
        </p:blipFill>
        <p:spPr>
          <a:xfrm>
            <a:off x="5038535" y="4005064"/>
            <a:ext cx="2134417" cy="2594198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8" r="25957"/>
          <a:stretch/>
        </p:blipFill>
        <p:spPr>
          <a:xfrm>
            <a:off x="7218650" y="3992790"/>
            <a:ext cx="1948542" cy="26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vízvissztartás</a:t>
            </a:r>
            <a:r>
              <a:rPr lang="hu-HU" dirty="0" smtClean="0"/>
              <a:t> különböző formái  </a:t>
            </a:r>
            <a:endParaRPr lang="hu-HU" cap="none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1412776"/>
            <a:ext cx="4536504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sz="1600" b="1" dirty="0" smtClean="0">
                <a:solidFill>
                  <a:srgbClr val="0000CC"/>
                </a:solidFill>
              </a:rPr>
              <a:t>VGT intézkedések </a:t>
            </a:r>
          </a:p>
          <a:p>
            <a:pPr lvl="0"/>
            <a:r>
              <a:rPr lang="hu-HU" sz="1600" dirty="0" smtClean="0"/>
              <a:t>(EU ajánlás is:  + (EU project</a:t>
            </a:r>
            <a:r>
              <a:rPr lang="hu-HU" sz="1600" dirty="0"/>
              <a:t>: </a:t>
            </a:r>
            <a:r>
              <a:rPr lang="hu-HU" sz="1600" dirty="0" smtClean="0">
                <a:hlinkClick r:id="rId2"/>
              </a:rPr>
              <a:t>http</a:t>
            </a:r>
            <a:r>
              <a:rPr lang="hu-HU" sz="1600" dirty="0">
                <a:hlinkClick r:id="rId2"/>
              </a:rPr>
              <a:t>://nwrm.eu</a:t>
            </a:r>
            <a:r>
              <a:rPr lang="hu-HU" sz="1600" dirty="0" smtClean="0">
                <a:hlinkClick r:id="rId2"/>
              </a:rPr>
              <a:t>/</a:t>
            </a:r>
            <a:r>
              <a:rPr lang="hu-HU" sz="1600" dirty="0" smtClean="0"/>
              <a:t>)</a:t>
            </a:r>
          </a:p>
          <a:p>
            <a:pPr lvl="0"/>
            <a:endParaRPr lang="hu-HU" sz="1600" dirty="0" smtClean="0"/>
          </a:p>
          <a:p>
            <a:pPr lvl="0"/>
            <a:r>
              <a:rPr lang="hu-HU" sz="1600" b="1" dirty="0" smtClean="0">
                <a:solidFill>
                  <a:srgbClr val="0000CC"/>
                </a:solidFill>
              </a:rPr>
              <a:t>Vízvisszatartás (csapadék-gazdálkodás): </a:t>
            </a:r>
            <a:endParaRPr lang="hu-HU" sz="1600" b="1" dirty="0">
              <a:solidFill>
                <a:srgbClr val="0000CC"/>
              </a:solidFill>
            </a:endParaRPr>
          </a:p>
          <a:p>
            <a:pPr lvl="0"/>
            <a:endParaRPr lang="hu-HU" sz="1600" dirty="0" smtClean="0">
              <a:solidFill>
                <a:srgbClr val="0070C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600" dirty="0" smtClean="0"/>
              <a:t>Talajban  (erózióvédelem is)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hu-H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600" dirty="0" smtClean="0"/>
              <a:t>Mélyedésekben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hu-H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600" dirty="0" smtClean="0"/>
              <a:t>Tározókban</a:t>
            </a:r>
          </a:p>
          <a:p>
            <a:pPr lvl="0"/>
            <a:endParaRPr lang="hu-HU" sz="1600" dirty="0">
              <a:solidFill>
                <a:srgbClr val="0070C0"/>
              </a:solidFill>
            </a:endParaRPr>
          </a:p>
          <a:p>
            <a:pPr lvl="0"/>
            <a:r>
              <a:rPr lang="hu-HU" sz="1600" dirty="0" smtClean="0"/>
              <a:t>(Csak minél kevesebbet vezessünk </a:t>
            </a:r>
          </a:p>
          <a:p>
            <a:pPr lvl="0"/>
            <a:r>
              <a:rPr lang="hu-HU" sz="1600" dirty="0" smtClean="0"/>
              <a:t>befogadó vízfolyásokba  (vízminőség is!!)</a:t>
            </a:r>
          </a:p>
          <a:p>
            <a:pPr lvl="0"/>
            <a:endParaRPr lang="hu-HU" sz="1600" dirty="0"/>
          </a:p>
          <a:p>
            <a:pPr lvl="0"/>
            <a:endParaRPr lang="hu-HU" sz="1600" dirty="0" smtClean="0"/>
          </a:p>
          <a:p>
            <a:pPr lvl="0"/>
            <a:r>
              <a:rPr lang="hu-HU" sz="1600" dirty="0" smtClean="0"/>
              <a:t>Megvalósítás:  </a:t>
            </a:r>
          </a:p>
          <a:p>
            <a:pPr lvl="0"/>
            <a:r>
              <a:rPr lang="hu-HU" sz="1600" dirty="0" smtClean="0">
                <a:solidFill>
                  <a:srgbClr val="0000CC"/>
                </a:solidFill>
              </a:rPr>
              <a:t>VP-hez kapcsolódó támogatás</a:t>
            </a:r>
          </a:p>
          <a:p>
            <a:pPr lvl="0"/>
            <a:endParaRPr lang="hu-HU" sz="1600" dirty="0" smtClean="0">
              <a:solidFill>
                <a:srgbClr val="0070C0"/>
              </a:solidFill>
            </a:endParaRPr>
          </a:p>
          <a:p>
            <a:pPr lvl="0"/>
            <a:r>
              <a:rPr lang="hu-HU" i="1" dirty="0" smtClean="0">
                <a:sym typeface="Wingdings" pitchFamily="2" charset="2"/>
              </a:rPr>
              <a:t>  </a:t>
            </a:r>
            <a:endParaRPr lang="hu-HU" dirty="0" smtClean="0"/>
          </a:p>
        </p:txBody>
      </p:sp>
      <p:sp>
        <p:nvSpPr>
          <p:cNvPr id="15" name="Rectangle 25"/>
          <p:cNvSpPr/>
          <p:nvPr/>
        </p:nvSpPr>
        <p:spPr>
          <a:xfrm>
            <a:off x="8466556" y="4379458"/>
            <a:ext cx="285750" cy="142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52" y="3124519"/>
            <a:ext cx="2431127" cy="182334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53136"/>
            <a:ext cx="2483768" cy="186282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56" y="1394453"/>
            <a:ext cx="2442278" cy="19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69673" y="44624"/>
            <a:ext cx="9148670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mesterséges </a:t>
            </a:r>
            <a:r>
              <a:rPr lang="hu-HU" dirty="0" smtClean="0"/>
              <a:t>és csatornázott vízfolyások </a:t>
            </a:r>
            <a:endParaRPr lang="hu-HU" cap="none" dirty="0"/>
          </a:p>
        </p:txBody>
      </p:sp>
      <p:sp>
        <p:nvSpPr>
          <p:cNvPr id="7" name="Szövegdoboz 6"/>
          <p:cNvSpPr txBox="1"/>
          <p:nvPr/>
        </p:nvSpPr>
        <p:spPr>
          <a:xfrm>
            <a:off x="73865" y="1484784"/>
            <a:ext cx="4788024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Belvízvédelmi </a:t>
            </a:r>
            <a:r>
              <a:rPr lang="hu-HU" dirty="0"/>
              <a:t>és/vagy öntözési </a:t>
            </a:r>
            <a:r>
              <a:rPr lang="hu-HU" dirty="0" smtClean="0"/>
              <a:t>funkciók</a:t>
            </a:r>
          </a:p>
          <a:p>
            <a:pPr lvl="0"/>
            <a:r>
              <a:rPr lang="hu-HU" dirty="0" smtClean="0">
                <a:solidFill>
                  <a:srgbClr val="0000CC"/>
                </a:solidFill>
                <a:sym typeface="Wingdings" pitchFamily="2" charset="2"/>
              </a:rPr>
              <a:t> Szabályozás és mesterséges vízfolyások</a:t>
            </a:r>
            <a:endParaRPr lang="hu-HU" dirty="0"/>
          </a:p>
          <a:p>
            <a:pPr lvl="0"/>
            <a:endParaRPr lang="hu-HU" dirty="0" smtClean="0"/>
          </a:p>
          <a:p>
            <a:pPr lvl="0"/>
            <a:r>
              <a:rPr lang="hu-HU" dirty="0" smtClean="0"/>
              <a:t>A </a:t>
            </a:r>
            <a:r>
              <a:rPr lang="hu-HU" dirty="0" smtClean="0"/>
              <a:t>természetes </a:t>
            </a:r>
            <a:r>
              <a:rPr lang="hu-HU" dirty="0" smtClean="0"/>
              <a:t>állapotban: </a:t>
            </a:r>
          </a:p>
          <a:p>
            <a:pPr lvl="0"/>
            <a:r>
              <a:rPr lang="hu-HU" dirty="0" err="1" smtClean="0">
                <a:solidFill>
                  <a:srgbClr val="0000CC"/>
                </a:solidFill>
              </a:rPr>
              <a:t>meanderezés</a:t>
            </a:r>
            <a:r>
              <a:rPr lang="hu-HU" dirty="0" smtClean="0"/>
              <a:t>, </a:t>
            </a:r>
            <a:r>
              <a:rPr lang="hu-HU" dirty="0" smtClean="0">
                <a:solidFill>
                  <a:srgbClr val="0000CC"/>
                </a:solidFill>
              </a:rPr>
              <a:t>kiöblösödések, </a:t>
            </a:r>
            <a:r>
              <a:rPr lang="hu-HU" dirty="0" smtClean="0">
                <a:solidFill>
                  <a:srgbClr val="0000CC"/>
                </a:solidFill>
              </a:rPr>
              <a:t>parti </a:t>
            </a:r>
            <a:r>
              <a:rPr lang="hu-HU" dirty="0" smtClean="0">
                <a:solidFill>
                  <a:srgbClr val="0000CC"/>
                </a:solidFill>
              </a:rPr>
              <a:t>fás és/vagy lágyszárú) növényze</a:t>
            </a:r>
            <a:r>
              <a:rPr lang="hu-HU" dirty="0" smtClean="0"/>
              <a:t>t</a:t>
            </a:r>
            <a:r>
              <a:rPr lang="hu-HU" dirty="0" smtClean="0">
                <a:solidFill>
                  <a:srgbClr val="0000CC"/>
                </a:solidFill>
              </a:rPr>
              <a:t>, tartós nyári kisvizek</a:t>
            </a:r>
            <a:r>
              <a:rPr lang="hu-HU" dirty="0" smtClean="0"/>
              <a:t>, </a:t>
            </a:r>
            <a:r>
              <a:rPr lang="hu-HU" dirty="0" smtClean="0">
                <a:solidFill>
                  <a:srgbClr val="0000CC"/>
                </a:solidFill>
              </a:rPr>
              <a:t>időszakosság. </a:t>
            </a:r>
          </a:p>
          <a:p>
            <a:pPr lvl="0"/>
            <a:endParaRPr lang="hu-HU" dirty="0" smtClean="0"/>
          </a:p>
          <a:p>
            <a:pPr lvl="0"/>
            <a:endParaRPr lang="hu-HU" dirty="0"/>
          </a:p>
          <a:p>
            <a:pPr lvl="0"/>
            <a:r>
              <a:rPr lang="hu-HU" dirty="0" smtClean="0"/>
              <a:t>Kompromisszum: </a:t>
            </a:r>
          </a:p>
          <a:p>
            <a:pPr lvl="0"/>
            <a:r>
              <a:rPr lang="hu-HU" dirty="0" smtClean="0">
                <a:solidFill>
                  <a:srgbClr val="0000CC"/>
                </a:solidFill>
              </a:rPr>
              <a:t> Jó </a:t>
            </a:r>
            <a:r>
              <a:rPr lang="hu-HU" dirty="0" smtClean="0">
                <a:solidFill>
                  <a:srgbClr val="0000CC"/>
                </a:solidFill>
              </a:rPr>
              <a:t>ökológiai </a:t>
            </a:r>
            <a:r>
              <a:rPr lang="hu-HU" dirty="0" smtClean="0">
                <a:solidFill>
                  <a:srgbClr val="0000CC"/>
                </a:solidFill>
              </a:rPr>
              <a:t>potenciál:  </a:t>
            </a:r>
          </a:p>
          <a:p>
            <a:pPr lvl="0"/>
            <a:r>
              <a:rPr lang="hu-HU" dirty="0" smtClean="0">
                <a:solidFill>
                  <a:srgbClr val="0000CC"/>
                </a:solidFill>
              </a:rPr>
              <a:t>szabályozottság csökkentése, növényzet részbeni visszaállítása </a:t>
            </a:r>
            <a:endParaRPr lang="hu-HU" dirty="0" smtClean="0"/>
          </a:p>
          <a:p>
            <a:pPr lvl="0"/>
            <a:endParaRPr lang="hu-HU" dirty="0"/>
          </a:p>
          <a:p>
            <a:pPr lvl="0"/>
            <a:r>
              <a:rPr lang="hu-HU" dirty="0" smtClean="0"/>
              <a:t>Előnyök: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rgbClr val="0000CC"/>
                </a:solidFill>
              </a:rPr>
              <a:t>Kedvezőbb fenntartás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rgbClr val="0000CC"/>
                </a:solidFill>
              </a:rPr>
              <a:t>Ökológiai szolgáltatások (pl. vízminőség)  </a:t>
            </a:r>
            <a:endParaRPr lang="hu-HU" dirty="0">
              <a:solidFill>
                <a:srgbClr val="0000CC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03" y="3573016"/>
            <a:ext cx="2716221" cy="203716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03" y="1410335"/>
            <a:ext cx="2716221" cy="19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/>
              <a:t>mesterséges és csatornázott vízfolyások</a:t>
            </a:r>
            <a:endParaRPr lang="hu-HU" cap="none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708" y="1237285"/>
            <a:ext cx="5076056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hu-HU" b="1" dirty="0" smtClean="0">
                <a:solidFill>
                  <a:srgbClr val="0000CC"/>
                </a:solidFill>
              </a:rPr>
              <a:t>A </a:t>
            </a:r>
            <a:r>
              <a:rPr lang="hu-HU" b="1" dirty="0">
                <a:solidFill>
                  <a:srgbClr val="0000CC"/>
                </a:solidFill>
              </a:rPr>
              <a:t>jó ökológiai állapot </a:t>
            </a:r>
            <a:r>
              <a:rPr lang="hu-HU" b="1" dirty="0" smtClean="0">
                <a:solidFill>
                  <a:srgbClr val="0000CC"/>
                </a:solidFill>
              </a:rPr>
              <a:t>elérhető</a:t>
            </a:r>
          </a:p>
          <a:p>
            <a:pPr lvl="0"/>
            <a:endParaRPr lang="hu-HU" dirty="0" smtClean="0"/>
          </a:p>
          <a:p>
            <a:pPr lvl="0"/>
            <a:r>
              <a:rPr lang="hu-HU" dirty="0" smtClean="0"/>
              <a:t>Ha az igények változása miatt az </a:t>
            </a:r>
            <a:r>
              <a:rPr lang="hu-HU" dirty="0" smtClean="0">
                <a:solidFill>
                  <a:srgbClr val="0000CC"/>
                </a:solidFill>
              </a:rPr>
              <a:t>öntözési vagy </a:t>
            </a:r>
            <a:r>
              <a:rPr lang="hu-HU" dirty="0" err="1" smtClean="0">
                <a:solidFill>
                  <a:srgbClr val="0000CC"/>
                </a:solidFill>
              </a:rPr>
              <a:t>belvízlevezetési</a:t>
            </a:r>
            <a:r>
              <a:rPr lang="hu-HU" dirty="0" smtClean="0">
                <a:solidFill>
                  <a:srgbClr val="0000CC"/>
                </a:solidFill>
              </a:rPr>
              <a:t> funkció megszűnik. </a:t>
            </a:r>
          </a:p>
          <a:p>
            <a:pPr lvl="0"/>
            <a:endParaRPr lang="hu-HU" dirty="0" smtClean="0"/>
          </a:p>
          <a:p>
            <a:pPr lvl="0"/>
            <a:endParaRPr lang="hu-HU" dirty="0"/>
          </a:p>
          <a:p>
            <a:pPr lvl="0"/>
            <a:r>
              <a:rPr lang="hu-HU" dirty="0" smtClean="0"/>
              <a:t>Ha nem szűnik meg, de az </a:t>
            </a:r>
            <a:r>
              <a:rPr lang="hu-HU" dirty="0" smtClean="0">
                <a:solidFill>
                  <a:srgbClr val="0000CC"/>
                </a:solidFill>
              </a:rPr>
              <a:t>üzemeltetés ill. fenntartás a jó gyakorlatnak </a:t>
            </a:r>
            <a:r>
              <a:rPr lang="hu-HU" dirty="0" smtClean="0"/>
              <a:t>megfelelően végezhető:  </a:t>
            </a:r>
          </a:p>
          <a:p>
            <a:pPr lvl="0"/>
            <a:endParaRPr lang="hu-HU" sz="1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hu-HU" dirty="0" smtClean="0"/>
              <a:t>nincs </a:t>
            </a:r>
            <a:r>
              <a:rPr lang="hu-HU" dirty="0"/>
              <a:t>folyamatos duzzasztás, </a:t>
            </a:r>
            <a:endParaRPr lang="hu-H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hu-HU" dirty="0" smtClean="0"/>
              <a:t>nincs </a:t>
            </a:r>
            <a:r>
              <a:rPr lang="hu-HU" dirty="0"/>
              <a:t>burkolat, </a:t>
            </a:r>
            <a:endParaRPr lang="hu-H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hu-HU" dirty="0" err="1" smtClean="0"/>
              <a:t>meanderezés</a:t>
            </a:r>
            <a:r>
              <a:rPr lang="hu-HU" dirty="0" smtClean="0"/>
              <a:t>, </a:t>
            </a:r>
            <a:r>
              <a:rPr lang="hu-HU" dirty="0"/>
              <a:t>változatos </a:t>
            </a:r>
            <a:r>
              <a:rPr lang="hu-HU" dirty="0" smtClean="0"/>
              <a:t>mederforma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smtClean="0"/>
              <a:t>változékony part, vízmélység, sebesség,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u-HU" dirty="0" smtClean="0"/>
              <a:t>van </a:t>
            </a:r>
            <a:r>
              <a:rPr lang="hu-HU" dirty="0"/>
              <a:t>mederbeli, illetve parti növényzet. </a:t>
            </a:r>
            <a:endParaRPr lang="hu-HU" dirty="0" smtClean="0"/>
          </a:p>
          <a:p>
            <a:endParaRPr lang="hu-HU" dirty="0" smtClean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8906" r="-557" b="12543"/>
          <a:stretch/>
        </p:blipFill>
        <p:spPr>
          <a:xfrm>
            <a:off x="4860032" y="1526329"/>
            <a:ext cx="4094527" cy="29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4604</TotalTime>
  <Words>879</Words>
  <Application>Microsoft Office PowerPoint</Application>
  <PresentationFormat>Diavetítés a képernyőre (4:3 oldalarány)</PresentationFormat>
  <Paragraphs>218</Paragraphs>
  <Slides>16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A vGT mezőgazdasággal, erdészettel, halgazdálkodással kapcsolatos eredményei - Vizek mennyiség védelme, vízhasznosítás, belvízgazdálkodás”  Országos szakmai fórum  belvíz-gazdálkodási ÉS Öntözési rendszerek kialakítása, fenntartása és üzemeltetése a VGT szemszögéből   Simonffy Zoltán </vt:lpstr>
      <vt:lpstr>EU – VKI – Öntözés – belvíz </vt:lpstr>
      <vt:lpstr>VGT – Öntözés – belvíz </vt:lpstr>
      <vt:lpstr>VGT – Öntözés – belvíz </vt:lpstr>
      <vt:lpstr>VGT – Öntözés – belvíz </vt:lpstr>
      <vt:lpstr>A vízvissztartás különböző formái  </vt:lpstr>
      <vt:lpstr>A vízvissztartás különböző formái  </vt:lpstr>
      <vt:lpstr>mesterséges és csatornázott vízfolyások </vt:lpstr>
      <vt:lpstr>mesterséges és csatornázott vízfolyások</vt:lpstr>
      <vt:lpstr>mesterséges és csatornázott vízfolyások</vt:lpstr>
      <vt:lpstr>Projektek (2020 -ig) </vt:lpstr>
      <vt:lpstr>A VGT és az Á(B)KK összehangolása  </vt:lpstr>
      <vt:lpstr>BKK intézkedések és VGT szempontok</vt:lpstr>
      <vt:lpstr>Megoldás a VKI előírásai szerint  </vt:lpstr>
      <vt:lpstr>Hidromorfológiai problémák megoldása  Felmerülő kérdések 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User</cp:lastModifiedBy>
  <cp:revision>329</cp:revision>
  <dcterms:created xsi:type="dcterms:W3CDTF">2014-03-03T11:13:53Z</dcterms:created>
  <dcterms:modified xsi:type="dcterms:W3CDTF">2015-09-02T11:32:03Z</dcterms:modified>
</cp:coreProperties>
</file>